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60"/>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Lst>
  <p:sldSz cx="9144000" cy="5143500" type="screen16x9"/>
  <p:notesSz cx="6858000" cy="9144000"/>
  <p:embeddedFontLst>
    <p:embeddedFont>
      <p:font typeface="Fira Code" panose="020B0604020202020204" charset="0"/>
      <p:regular r:id="rId61"/>
      <p:bold r:id="rId62"/>
    </p:embeddedFont>
    <p:embeddedFont>
      <p:font typeface="Montserrat" panose="020B0604020202020204" charset="0"/>
      <p:regular r:id="rId63"/>
      <p:bold r:id="rId64"/>
      <p:italic r:id="rId65"/>
      <p:boldItalic r:id="rId66"/>
    </p:embeddedFont>
    <p:embeddedFont>
      <p:font typeface="Roboto" panose="020B0604020202020204" charset="0"/>
      <p:regular r:id="rId67"/>
      <p:bold r:id="rId68"/>
      <p:italic r:id="rId69"/>
      <p:boldItalic r:id="rId70"/>
    </p:embeddedFont>
    <p:embeddedFont>
      <p:font typeface="Georgia" panose="02040502050405020303" pitchFamily="18"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3" d="100"/>
          <a:sy n="93" d="100"/>
        </p:scale>
        <p:origin x="726" y="7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3.fntdata"/><Relationship Id="rId68" Type="http://schemas.openxmlformats.org/officeDocument/2006/relationships/font" Target="fonts/font8.fntdata"/><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6.fntdata"/><Relationship Id="rId74" Type="http://schemas.openxmlformats.org/officeDocument/2006/relationships/font" Target="fonts/font14.fntdata"/><Relationship Id="rId5" Type="http://schemas.openxmlformats.org/officeDocument/2006/relationships/slide" Target="slides/slide4.xml"/><Relationship Id="rId61" Type="http://schemas.openxmlformats.org/officeDocument/2006/relationships/font" Target="fonts/font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4.fntdata"/><Relationship Id="rId69" Type="http://schemas.openxmlformats.org/officeDocument/2006/relationships/font" Target="fonts/font9.fntdata"/><Relationship Id="rId7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7.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2.fntdata"/><Relationship Id="rId70" Type="http://schemas.openxmlformats.org/officeDocument/2006/relationships/font" Target="fonts/font10.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font" Target="fonts/font5.fntdata"/><Relationship Id="rId73" Type="http://schemas.openxmlformats.org/officeDocument/2006/relationships/font" Target="fonts/font13.fntdata"/><Relationship Id="rId7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font" Target="fonts/font11.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4121139967"/>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6fe3ee1c5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6fe3ee1c5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23686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6fe3ee1c55_0_4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6fe3ee1c55_0_4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160708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6fe3ee1c55_0_5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6fe3ee1c55_0_5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147595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6fe3ee1c55_0_4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6fe3ee1c55_0_4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6683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6fe3ee1c55_0_5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6fe3ee1c55_0_5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26113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6fe3ee1c55_0_5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6fe3ee1c55_0_5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784514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6fe3ee1c55_0_5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6fe3ee1c55_0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7196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6fe3ee1c55_0_5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6fe3ee1c55_0_5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094763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6fe3ee1c55_0_5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6fe3ee1c55_0_5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48937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g6fe3ee1c55_0_5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4" name="Google Shape;204;g6fe3ee1c55_0_5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16981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6fe3ee1c55_0_5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6fe3ee1c55_0_5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36696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6fe3ee1c55_0_1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 name="Google Shape;104;g6fe3ee1c55_0_1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419864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6fe3ee1c55_0_5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6fe3ee1c55_0_5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44131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6fe3ee1c55_0_5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6fe3ee1c55_0_5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545712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6fe3ee1c55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6fe3ee1c55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53800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g6fe3ee1c55_0_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 name="Google Shape;232;g6fe3ee1c55_0_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402471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6fe3ee1c55_0_5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6fe3ee1c55_0_5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9910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6fe3ee1c55_0_6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6fe3ee1c55_0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5049279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702cfd9d3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702cfd9d3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909659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702cfd9d32_0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702cfd9d32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56120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702cfd9d3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702cfd9d3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3806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702cfd9d32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702cfd9d32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703554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6fe3ee1c55_0_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6fe3ee1c55_0_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11867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702cfd9d32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702cfd9d3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588070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702cfd9d32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702cfd9d32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3807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702cfd9d32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702cfd9d32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19169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702cfd9d32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702cfd9d32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9630158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702cfd9d3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702cfd9d32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4579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702cfd9d32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702cfd9d32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530046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702cfd9d32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702cfd9d32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79948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702cfd9d32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702cfd9d3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93785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702cfd9d32_0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702cfd9d32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6874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702cfd9d32_0_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702cfd9d32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396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6fe3ee1c55_0_4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6fe3ee1c55_0_4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6299591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702cfd9d32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702cfd9d32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9031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702cfd9d32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702cfd9d32_0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710885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702f8540f4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702f8540f4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2208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702cfd9d32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702cfd9d32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60586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702cfd9d32_0_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702cfd9d32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570336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Google Shape;359;g702f8540f4_1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0" name="Google Shape;360;g702f8540f4_1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2244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702f8540f4_1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702f8540f4_1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250600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Google Shape;371;g702f8540f4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2" name="Google Shape;372;g702f8540f4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79021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702f8540f4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702f8540f4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0397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702f8540f4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702f8540f4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288196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fe3ee1c55_0_4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6fe3ee1c55_0_4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6611308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702f8540f4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702f8540f4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766988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702f8540f4_1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702f8540f4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110411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702f8540f4_1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702f8540f4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852714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702f8540f4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702f8540f4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151878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702f8540f4_1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702f8540f4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923416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702f8540f4_1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702f8540f4_1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697721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5"/>
        <p:cNvGrpSpPr/>
        <p:nvPr/>
      </p:nvGrpSpPr>
      <p:grpSpPr>
        <a:xfrm>
          <a:off x="0" y="0"/>
          <a:ext cx="0" cy="0"/>
          <a:chOff x="0" y="0"/>
          <a:chExt cx="0" cy="0"/>
        </a:xfrm>
      </p:grpSpPr>
      <p:sp>
        <p:nvSpPr>
          <p:cNvPr id="426" name="Google Shape;426;g702f8540f4_1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7" name="Google Shape;427;g702f8540f4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765069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702f8540f4_1_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702f8540f4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38806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702f8540f4_1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702f8540f4_1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03134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6fe3ee1c55_0_4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6fe3ee1c55_0_4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71313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6fe3ee1c55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6fe3ee1c55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1119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Google Shape;136;g6fe3ee1c55_0_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 name="Google Shape;137;g6fe3ee1c55_0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26092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6fe3ee1c55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6fe3ee1c55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84674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pic>
        <p:nvPicPr>
          <p:cNvPr id="58" name="Google Shape;58;p14"/>
          <p:cNvPicPr preferRelativeResize="0"/>
          <p:nvPr/>
        </p:nvPicPr>
        <p:blipFill rotWithShape="1">
          <a:blip r:embed="rId2">
            <a:alphaModFix amt="20000"/>
          </a:blip>
          <a:srcRect l="1700" t="884" r="3324" b="2952"/>
          <a:stretch/>
        </p:blipFill>
        <p:spPr>
          <a:xfrm>
            <a:off x="0" y="0"/>
            <a:ext cx="9144000" cy="51435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90"/>
        <p:cNvGrpSpPr/>
        <p:nvPr/>
      </p:nvGrpSpPr>
      <p:grpSpPr>
        <a:xfrm>
          <a:off x="0" y="0"/>
          <a:ext cx="0" cy="0"/>
          <a:chOff x="0" y="0"/>
          <a:chExt cx="0" cy="0"/>
        </a:xfrm>
      </p:grpSpPr>
      <p:sp>
        <p:nvSpPr>
          <p:cNvPr id="91" name="Google Shape;91;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2" name="Google Shape;92;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1600"/>
              </a:spcBef>
              <a:spcAft>
                <a:spcPts val="0"/>
              </a:spcAft>
              <a:buSzPts val="1400"/>
              <a:buChar char="○"/>
              <a:defRPr/>
            </a:lvl2pPr>
            <a:lvl3pPr marL="1371600" lvl="2" indent="-317500" algn="ctr" rtl="0">
              <a:spcBef>
                <a:spcPts val="1600"/>
              </a:spcBef>
              <a:spcAft>
                <a:spcPts val="0"/>
              </a:spcAft>
              <a:buSzPts val="1400"/>
              <a:buChar char="■"/>
              <a:defRPr/>
            </a:lvl3pPr>
            <a:lvl4pPr marL="1828800" lvl="3" indent="-317500" algn="ctr" rtl="0">
              <a:spcBef>
                <a:spcPts val="1600"/>
              </a:spcBef>
              <a:spcAft>
                <a:spcPts val="0"/>
              </a:spcAft>
              <a:buSzPts val="1400"/>
              <a:buChar char="●"/>
              <a:defRPr/>
            </a:lvl4pPr>
            <a:lvl5pPr marL="2286000" lvl="4" indent="-317500" algn="ctr" rtl="0">
              <a:spcBef>
                <a:spcPts val="1600"/>
              </a:spcBef>
              <a:spcAft>
                <a:spcPts val="0"/>
              </a:spcAft>
              <a:buSzPts val="1400"/>
              <a:buChar char="○"/>
              <a:defRPr/>
            </a:lvl5pPr>
            <a:lvl6pPr marL="2743200" lvl="5" indent="-317500" algn="ctr" rtl="0">
              <a:spcBef>
                <a:spcPts val="1600"/>
              </a:spcBef>
              <a:spcAft>
                <a:spcPts val="0"/>
              </a:spcAft>
              <a:buSzPts val="1400"/>
              <a:buChar char="■"/>
              <a:defRPr/>
            </a:lvl6pPr>
            <a:lvl7pPr marL="3200400" lvl="6" indent="-317500" algn="ctr" rtl="0">
              <a:spcBef>
                <a:spcPts val="1600"/>
              </a:spcBef>
              <a:spcAft>
                <a:spcPts val="0"/>
              </a:spcAft>
              <a:buSzPts val="1400"/>
              <a:buChar char="●"/>
              <a:defRPr/>
            </a:lvl7pPr>
            <a:lvl8pPr marL="3657600" lvl="7" indent="-317500" algn="ctr" rtl="0">
              <a:spcBef>
                <a:spcPts val="1600"/>
              </a:spcBef>
              <a:spcAft>
                <a:spcPts val="0"/>
              </a:spcAft>
              <a:buSzPts val="1400"/>
              <a:buChar char="○"/>
              <a:defRPr/>
            </a:lvl8pPr>
            <a:lvl9pPr marL="4114800" lvl="8" indent="-317500" algn="ctr" rtl="0">
              <a:spcBef>
                <a:spcPts val="1600"/>
              </a:spcBef>
              <a:spcAft>
                <a:spcPts val="1600"/>
              </a:spcAft>
              <a:buSzPts val="1400"/>
              <a:buChar char="■"/>
              <a:defRPr/>
            </a:lvl9pPr>
          </a:lstStyle>
          <a:p>
            <a:endParaRPr/>
          </a:p>
        </p:txBody>
      </p:sp>
      <p:sp>
        <p:nvSpPr>
          <p:cNvPr id="93" name="Google Shape;93;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4"/>
        <p:cNvGrpSpPr/>
        <p:nvPr/>
      </p:nvGrpSpPr>
      <p:grpSpPr>
        <a:xfrm>
          <a:off x="0" y="0"/>
          <a:ext cx="0" cy="0"/>
          <a:chOff x="0" y="0"/>
          <a:chExt cx="0" cy="0"/>
        </a:xfrm>
      </p:grpSpPr>
      <p:sp>
        <p:nvSpPr>
          <p:cNvPr id="95" name="Google Shape;95;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9"/>
        <p:cNvGrpSpPr/>
        <p:nvPr/>
      </p:nvGrpSpPr>
      <p:grpSpPr>
        <a:xfrm>
          <a:off x="0" y="0"/>
          <a:ext cx="0" cy="0"/>
          <a:chOff x="0" y="0"/>
          <a:chExt cx="0" cy="0"/>
        </a:xfrm>
      </p:grpSpPr>
      <p:sp>
        <p:nvSpPr>
          <p:cNvPr id="60" name="Google Shape;60;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1" name="Google Shape;61;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b="1">
                <a:solidFill>
                  <a:srgbClr val="FFFFFF"/>
                </a:solidFill>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4" name="Google Shape;64;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rtl="0">
              <a:spcBef>
                <a:spcPts val="0"/>
              </a:spcBef>
              <a:spcAft>
                <a:spcPts val="0"/>
              </a:spcAft>
              <a:buClr>
                <a:srgbClr val="25BCC6"/>
              </a:buClr>
              <a:buSzPts val="1800"/>
              <a:buChar char="●"/>
              <a:defRPr sz="2400" b="1">
                <a:solidFill>
                  <a:srgbClr val="25BCC6"/>
                </a:solidFill>
                <a:latin typeface="Fira Code"/>
                <a:ea typeface="Fira Code"/>
                <a:cs typeface="Fira Code"/>
                <a:sym typeface="Fira Code"/>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65" name="Google Shape;65;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6"/>
        <p:cNvGrpSpPr/>
        <p:nvPr/>
      </p:nvGrpSpPr>
      <p:grpSpPr>
        <a:xfrm>
          <a:off x="0" y="0"/>
          <a:ext cx="0" cy="0"/>
          <a:chOff x="0" y="0"/>
          <a:chExt cx="0" cy="0"/>
        </a:xfrm>
      </p:grpSpPr>
      <p:sp>
        <p:nvSpPr>
          <p:cNvPr id="67" name="Google Shape;67;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8" name="Google Shape;68;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69" name="Google Shape;69;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Char char="●"/>
              <a:defRPr sz="14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0" name="Google Shape;70;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1"/>
        <p:cNvGrpSpPr/>
        <p:nvPr/>
      </p:nvGrpSpPr>
      <p:grpSpPr>
        <a:xfrm>
          <a:off x="0" y="0"/>
          <a:ext cx="0" cy="0"/>
          <a:chOff x="0" y="0"/>
          <a:chExt cx="0" cy="0"/>
        </a:xfrm>
      </p:grpSpPr>
      <p:sp>
        <p:nvSpPr>
          <p:cNvPr id="72" name="Google Shape;7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3" name="Google Shape;73;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4"/>
        <p:cNvGrpSpPr/>
        <p:nvPr/>
      </p:nvGrpSpPr>
      <p:grpSpPr>
        <a:xfrm>
          <a:off x="0" y="0"/>
          <a:ext cx="0" cy="0"/>
          <a:chOff x="0" y="0"/>
          <a:chExt cx="0" cy="0"/>
        </a:xfrm>
      </p:grpSpPr>
      <p:sp>
        <p:nvSpPr>
          <p:cNvPr id="75" name="Google Shape;75;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6" name="Google Shape;76;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200"/>
            </a:lvl1pPr>
            <a:lvl2pPr marL="914400" lvl="1" indent="-304800" rtl="0">
              <a:spcBef>
                <a:spcPts val="1600"/>
              </a:spcBef>
              <a:spcAft>
                <a:spcPts val="0"/>
              </a:spcAft>
              <a:buSzPts val="1200"/>
              <a:buChar char="○"/>
              <a:defRPr sz="1200"/>
            </a:lvl2pPr>
            <a:lvl3pPr marL="1371600" lvl="2" indent="-304800" rtl="0">
              <a:spcBef>
                <a:spcPts val="1600"/>
              </a:spcBef>
              <a:spcAft>
                <a:spcPts val="0"/>
              </a:spcAft>
              <a:buSzPts val="1200"/>
              <a:buChar char="■"/>
              <a:defRPr sz="1200"/>
            </a:lvl3pPr>
            <a:lvl4pPr marL="1828800" lvl="3" indent="-304800" rtl="0">
              <a:spcBef>
                <a:spcPts val="1600"/>
              </a:spcBef>
              <a:spcAft>
                <a:spcPts val="0"/>
              </a:spcAft>
              <a:buSzPts val="1200"/>
              <a:buChar char="●"/>
              <a:defRPr sz="1200"/>
            </a:lvl4pPr>
            <a:lvl5pPr marL="2286000" lvl="4" indent="-304800" rtl="0">
              <a:spcBef>
                <a:spcPts val="1600"/>
              </a:spcBef>
              <a:spcAft>
                <a:spcPts val="0"/>
              </a:spcAft>
              <a:buSzPts val="1200"/>
              <a:buChar char="○"/>
              <a:defRPr sz="1200"/>
            </a:lvl5pPr>
            <a:lvl6pPr marL="2743200" lvl="5" indent="-304800" rtl="0">
              <a:spcBef>
                <a:spcPts val="1600"/>
              </a:spcBef>
              <a:spcAft>
                <a:spcPts val="0"/>
              </a:spcAft>
              <a:buSzPts val="1200"/>
              <a:buChar char="■"/>
              <a:defRPr sz="1200"/>
            </a:lvl6pPr>
            <a:lvl7pPr marL="3200400" lvl="6" indent="-304800" rtl="0">
              <a:spcBef>
                <a:spcPts val="1600"/>
              </a:spcBef>
              <a:spcAft>
                <a:spcPts val="0"/>
              </a:spcAft>
              <a:buSzPts val="1200"/>
              <a:buChar char="●"/>
              <a:defRPr sz="1200"/>
            </a:lvl7pPr>
            <a:lvl8pPr marL="3657600" lvl="7" indent="-304800" rtl="0">
              <a:spcBef>
                <a:spcPts val="1600"/>
              </a:spcBef>
              <a:spcAft>
                <a:spcPts val="0"/>
              </a:spcAft>
              <a:buSzPts val="1200"/>
              <a:buChar char="○"/>
              <a:defRPr sz="1200"/>
            </a:lvl8pPr>
            <a:lvl9pPr marL="4114800" lvl="8" indent="-304800" rtl="0">
              <a:spcBef>
                <a:spcPts val="1600"/>
              </a:spcBef>
              <a:spcAft>
                <a:spcPts val="1600"/>
              </a:spcAft>
              <a:buSzPts val="1200"/>
              <a:buChar char="■"/>
              <a:defRPr sz="1200"/>
            </a:lvl9pPr>
          </a:lstStyle>
          <a:p>
            <a:endParaRPr/>
          </a:p>
        </p:txBody>
      </p:sp>
      <p:sp>
        <p:nvSpPr>
          <p:cNvPr id="77" name="Google Shape;77;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80" name="Google Shape;80;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1"/>
        <p:cNvGrpSpPr/>
        <p:nvPr/>
      </p:nvGrpSpPr>
      <p:grpSpPr>
        <a:xfrm>
          <a:off x="0" y="0"/>
          <a:ext cx="0" cy="0"/>
          <a:chOff x="0" y="0"/>
          <a:chExt cx="0" cy="0"/>
        </a:xfrm>
      </p:grpSpPr>
      <p:sp>
        <p:nvSpPr>
          <p:cNvPr id="82" name="Google Shape;82;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4" name="Google Shape;84;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5" name="Google Shape;85;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rtl="0">
              <a:spcBef>
                <a:spcPts val="0"/>
              </a:spcBef>
              <a:spcAft>
                <a:spcPts val="0"/>
              </a:spcAft>
              <a:buSzPts val="1800"/>
              <a:buChar char="●"/>
              <a:defRPr/>
            </a:lvl1pPr>
            <a:lvl2pPr marL="914400" lvl="1" indent="-317500" rtl="0">
              <a:spcBef>
                <a:spcPts val="1600"/>
              </a:spcBef>
              <a:spcAft>
                <a:spcPts val="0"/>
              </a:spcAft>
              <a:buSzPts val="1400"/>
              <a:buChar char="○"/>
              <a:defRPr/>
            </a:lvl2pPr>
            <a:lvl3pPr marL="1371600" lvl="2" indent="-317500" rtl="0">
              <a:spcBef>
                <a:spcPts val="1600"/>
              </a:spcBef>
              <a:spcAft>
                <a:spcPts val="0"/>
              </a:spcAft>
              <a:buSzPts val="1400"/>
              <a:buChar char="■"/>
              <a:defRPr/>
            </a:lvl3pPr>
            <a:lvl4pPr marL="1828800" lvl="3" indent="-317500" rtl="0">
              <a:spcBef>
                <a:spcPts val="1600"/>
              </a:spcBef>
              <a:spcAft>
                <a:spcPts val="0"/>
              </a:spcAft>
              <a:buSzPts val="1400"/>
              <a:buChar char="●"/>
              <a:defRPr/>
            </a:lvl4pPr>
            <a:lvl5pPr marL="2286000" lvl="4" indent="-317500" rtl="0">
              <a:spcBef>
                <a:spcPts val="1600"/>
              </a:spcBef>
              <a:spcAft>
                <a:spcPts val="0"/>
              </a:spcAft>
              <a:buSzPts val="1400"/>
              <a:buChar char="○"/>
              <a:defRPr/>
            </a:lvl5pPr>
            <a:lvl6pPr marL="2743200" lvl="5" indent="-317500" rtl="0">
              <a:spcBef>
                <a:spcPts val="1600"/>
              </a:spcBef>
              <a:spcAft>
                <a:spcPts val="0"/>
              </a:spcAft>
              <a:buSzPts val="1400"/>
              <a:buChar char="■"/>
              <a:defRPr/>
            </a:lvl6pPr>
            <a:lvl7pPr marL="3200400" lvl="6" indent="-317500" rtl="0">
              <a:spcBef>
                <a:spcPts val="1600"/>
              </a:spcBef>
              <a:spcAft>
                <a:spcPts val="0"/>
              </a:spcAft>
              <a:buSzPts val="1400"/>
              <a:buChar char="●"/>
              <a:defRPr/>
            </a:lvl7pPr>
            <a:lvl8pPr marL="3657600" lvl="7" indent="-317500" rtl="0">
              <a:spcBef>
                <a:spcPts val="1600"/>
              </a:spcBef>
              <a:spcAft>
                <a:spcPts val="0"/>
              </a:spcAft>
              <a:buSzPts val="1400"/>
              <a:buChar char="○"/>
              <a:defRPr/>
            </a:lvl8pPr>
            <a:lvl9pPr marL="4114800" lvl="8" indent="-317500" rtl="0">
              <a:spcBef>
                <a:spcPts val="1600"/>
              </a:spcBef>
              <a:spcAft>
                <a:spcPts val="1600"/>
              </a:spcAft>
              <a:buSzPts val="1400"/>
              <a:buChar char="■"/>
              <a:defRPr/>
            </a:lvl9pPr>
          </a:lstStyle>
          <a:p>
            <a:endParaRPr/>
          </a:p>
        </p:txBody>
      </p:sp>
      <p:sp>
        <p:nvSpPr>
          <p:cNvPr id="86" name="Google Shape;86;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7"/>
        <p:cNvGrpSpPr/>
        <p:nvPr/>
      </p:nvGrpSpPr>
      <p:grpSpPr>
        <a:xfrm>
          <a:off x="0" y="0"/>
          <a:ext cx="0" cy="0"/>
          <a:chOff x="0" y="0"/>
          <a:chExt cx="0" cy="0"/>
        </a:xfrm>
      </p:grpSpPr>
      <p:sp>
        <p:nvSpPr>
          <p:cNvPr id="88" name="Google Shape;88;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rtl="0">
              <a:lnSpc>
                <a:spcPct val="100000"/>
              </a:lnSpc>
              <a:spcBef>
                <a:spcPts val="0"/>
              </a:spcBef>
              <a:spcAft>
                <a:spcPts val="0"/>
              </a:spcAft>
              <a:buSzPts val="1800"/>
              <a:buNone/>
              <a:defRPr/>
            </a:lvl1pPr>
          </a:lstStyle>
          <a:p>
            <a:endParaRPr/>
          </a:p>
        </p:txBody>
      </p:sp>
      <p:sp>
        <p:nvSpPr>
          <p:cNvPr id="89" name="Google Shape;89;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rgbClr val="151515"/>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1600"/>
              </a:spcBef>
              <a:spcAft>
                <a:spcPts val="0"/>
              </a:spcAft>
              <a:buClr>
                <a:schemeClr val="dk2"/>
              </a:buClr>
              <a:buSzPts val="1400"/>
              <a:buChar char="○"/>
              <a:defRPr>
                <a:solidFill>
                  <a:schemeClr val="dk2"/>
                </a:solidFill>
              </a:defRPr>
            </a:lvl2pPr>
            <a:lvl3pPr marL="1371600" lvl="2" indent="-317500" rtl="0">
              <a:lnSpc>
                <a:spcPct val="115000"/>
              </a:lnSpc>
              <a:spcBef>
                <a:spcPts val="1600"/>
              </a:spcBef>
              <a:spcAft>
                <a:spcPts val="0"/>
              </a:spcAft>
              <a:buClr>
                <a:schemeClr val="dk2"/>
              </a:buClr>
              <a:buSzPts val="1400"/>
              <a:buChar char="■"/>
              <a:defRPr>
                <a:solidFill>
                  <a:schemeClr val="dk2"/>
                </a:solidFill>
              </a:defRPr>
            </a:lvl3pPr>
            <a:lvl4pPr marL="1828800" lvl="3" indent="-317500" rtl="0">
              <a:lnSpc>
                <a:spcPct val="115000"/>
              </a:lnSpc>
              <a:spcBef>
                <a:spcPts val="1600"/>
              </a:spcBef>
              <a:spcAft>
                <a:spcPts val="0"/>
              </a:spcAft>
              <a:buClr>
                <a:schemeClr val="dk2"/>
              </a:buClr>
              <a:buSzPts val="1400"/>
              <a:buChar char="●"/>
              <a:defRPr>
                <a:solidFill>
                  <a:schemeClr val="dk2"/>
                </a:solidFill>
              </a:defRPr>
            </a:lvl4pPr>
            <a:lvl5pPr marL="2286000" lvl="4" indent="-317500" rtl="0">
              <a:lnSpc>
                <a:spcPct val="115000"/>
              </a:lnSpc>
              <a:spcBef>
                <a:spcPts val="1600"/>
              </a:spcBef>
              <a:spcAft>
                <a:spcPts val="0"/>
              </a:spcAft>
              <a:buClr>
                <a:schemeClr val="dk2"/>
              </a:buClr>
              <a:buSzPts val="1400"/>
              <a:buChar char="○"/>
              <a:defRPr>
                <a:solidFill>
                  <a:schemeClr val="dk2"/>
                </a:solidFill>
              </a:defRPr>
            </a:lvl5pPr>
            <a:lvl6pPr marL="2743200" lvl="5" indent="-317500" rtl="0">
              <a:lnSpc>
                <a:spcPct val="115000"/>
              </a:lnSpc>
              <a:spcBef>
                <a:spcPts val="1600"/>
              </a:spcBef>
              <a:spcAft>
                <a:spcPts val="0"/>
              </a:spcAft>
              <a:buClr>
                <a:schemeClr val="dk2"/>
              </a:buClr>
              <a:buSzPts val="1400"/>
              <a:buChar char="■"/>
              <a:defRPr>
                <a:solidFill>
                  <a:schemeClr val="dk2"/>
                </a:solidFill>
              </a:defRPr>
            </a:lvl6pPr>
            <a:lvl7pPr marL="3200400" lvl="6" indent="-317500" rtl="0">
              <a:lnSpc>
                <a:spcPct val="115000"/>
              </a:lnSpc>
              <a:spcBef>
                <a:spcPts val="1600"/>
              </a:spcBef>
              <a:spcAft>
                <a:spcPts val="0"/>
              </a:spcAft>
              <a:buClr>
                <a:schemeClr val="dk2"/>
              </a:buClr>
              <a:buSzPts val="1400"/>
              <a:buChar char="●"/>
              <a:defRPr>
                <a:solidFill>
                  <a:schemeClr val="dk2"/>
                </a:solidFill>
              </a:defRPr>
            </a:lvl7pPr>
            <a:lvl8pPr marL="3657600" lvl="7" indent="-317500" rtl="0">
              <a:lnSpc>
                <a:spcPct val="115000"/>
              </a:lnSpc>
              <a:spcBef>
                <a:spcPts val="1600"/>
              </a:spcBef>
              <a:spcAft>
                <a:spcPts val="0"/>
              </a:spcAft>
              <a:buClr>
                <a:schemeClr val="dk2"/>
              </a:buClr>
              <a:buSzPts val="1400"/>
              <a:buChar char="○"/>
              <a:defRPr>
                <a:solidFill>
                  <a:schemeClr val="dk2"/>
                </a:solidFill>
              </a:defRPr>
            </a:lvl8pPr>
            <a:lvl9pPr marL="4114800" lvl="8" indent="-317500" rtl="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brenndafarinha/context-api-react" TargetMode="External"/><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7.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hyperlink" Target="https://redux.js.org/api/store#dispatchaction" TargetMode="External"/><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33.gif"/><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25"/>
          <p:cNvSpPr/>
          <p:nvPr/>
        </p:nvSpPr>
        <p:spPr>
          <a:xfrm>
            <a:off x="718925" y="1867950"/>
            <a:ext cx="7869300" cy="7038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3600" b="1" dirty="0">
                <a:solidFill>
                  <a:srgbClr val="C6255A"/>
                </a:solidFill>
                <a:latin typeface="Montserrat"/>
                <a:ea typeface="Montserrat"/>
                <a:cs typeface="Montserrat"/>
                <a:sym typeface="Montserrat"/>
              </a:rPr>
              <a:t>{</a:t>
            </a:r>
            <a:r>
              <a:rPr lang="pt-BR" sz="3600" b="1" dirty="0">
                <a:solidFill>
                  <a:schemeClr val="lt1"/>
                </a:solidFill>
                <a:latin typeface="Montserrat"/>
                <a:ea typeface="Montserrat"/>
                <a:cs typeface="Montserrat"/>
                <a:sym typeface="Montserrat"/>
              </a:rPr>
              <a:t>LET'S </a:t>
            </a:r>
            <a:r>
              <a:rPr lang="pt-BR" sz="3600" b="1" dirty="0">
                <a:solidFill>
                  <a:srgbClr val="25BCC6"/>
                </a:solidFill>
                <a:latin typeface="Montserrat"/>
                <a:ea typeface="Montserrat"/>
                <a:cs typeface="Montserrat"/>
                <a:sym typeface="Montserrat"/>
              </a:rPr>
              <a:t>CONTEXT</a:t>
            </a:r>
            <a:r>
              <a:rPr lang="pt-BR" sz="3600" b="1" dirty="0">
                <a:solidFill>
                  <a:schemeClr val="lt1"/>
                </a:solidFill>
                <a:latin typeface="Montserrat"/>
                <a:ea typeface="Montserrat"/>
                <a:cs typeface="Montserrat"/>
                <a:sym typeface="Montserrat"/>
              </a:rPr>
              <a:t> EVERYTHING</a:t>
            </a:r>
            <a:r>
              <a:rPr lang="pt-BR" sz="3600" b="1" dirty="0">
                <a:solidFill>
                  <a:srgbClr val="C6255A"/>
                </a:solidFill>
                <a:latin typeface="Montserrat"/>
                <a:ea typeface="Montserrat"/>
                <a:cs typeface="Montserrat"/>
                <a:sym typeface="Montserrat"/>
              </a:rPr>
              <a:t>}</a:t>
            </a:r>
            <a:endParaRPr sz="3600" b="1" dirty="0">
              <a:solidFill>
                <a:srgbClr val="C6255A"/>
              </a:solidFill>
              <a:latin typeface="Montserrat"/>
              <a:ea typeface="Montserrat"/>
              <a:cs typeface="Montserrat"/>
              <a:sym typeface="Montserrat"/>
            </a:endParaRPr>
          </a:p>
        </p:txBody>
      </p:sp>
      <p:pic>
        <p:nvPicPr>
          <p:cNvPr id="101" name="Google Shape;101;p25"/>
          <p:cNvPicPr preferRelativeResize="0"/>
          <p:nvPr/>
        </p:nvPicPr>
        <p:blipFill rotWithShape="1">
          <a:blip r:embed="rId3">
            <a:alphaModFix/>
          </a:blip>
          <a:srcRect l="5442" t="26791" r="9782" b="28451"/>
          <a:stretch/>
        </p:blipFill>
        <p:spPr>
          <a:xfrm>
            <a:off x="3507084" y="2727951"/>
            <a:ext cx="1963930" cy="703857"/>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34"/>
          <p:cNvSpPr txBox="1">
            <a:spLocks noGrp="1"/>
          </p:cNvSpPr>
          <p:nvPr>
            <p:ph type="body" idx="1"/>
          </p:nvPr>
        </p:nvSpPr>
        <p:spPr>
          <a:xfrm>
            <a:off x="311700" y="338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BR"/>
              <a:t>vamos criar uma função que criar componentes e executa toda a lógica com DataSource</a:t>
            </a:r>
            <a:endParaRPr/>
          </a:p>
        </p:txBody>
      </p:sp>
      <p:pic>
        <p:nvPicPr>
          <p:cNvPr id="152" name="Google Shape;152;p34"/>
          <p:cNvPicPr preferRelativeResize="0"/>
          <p:nvPr/>
        </p:nvPicPr>
        <p:blipFill>
          <a:blip r:embed="rId3">
            <a:alphaModFix/>
          </a:blip>
          <a:stretch>
            <a:fillRect/>
          </a:stretch>
        </p:blipFill>
        <p:spPr>
          <a:xfrm>
            <a:off x="152400" y="757100"/>
            <a:ext cx="8635549" cy="4797524"/>
          </a:xfrm>
          <a:prstGeom prst="rect">
            <a:avLst/>
          </a:prstGeom>
          <a:noFill/>
          <a:ln>
            <a:noFill/>
          </a:ln>
        </p:spPr>
      </p:pic>
      <p:sp>
        <p:nvSpPr>
          <p:cNvPr id="153" name="Google Shape;153;p34"/>
          <p:cNvSpPr/>
          <p:nvPr/>
        </p:nvSpPr>
        <p:spPr>
          <a:xfrm>
            <a:off x="1227025" y="2418925"/>
            <a:ext cx="1734300" cy="389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54" name="Google Shape;154;p34"/>
          <p:cNvCxnSpPr>
            <a:stCxn id="153" idx="7"/>
          </p:cNvCxnSpPr>
          <p:nvPr/>
        </p:nvCxnSpPr>
        <p:spPr>
          <a:xfrm rot="10800000" flipH="1">
            <a:off x="2707343" y="1817151"/>
            <a:ext cx="1221300" cy="658800"/>
          </a:xfrm>
          <a:prstGeom prst="straightConnector1">
            <a:avLst/>
          </a:prstGeom>
          <a:noFill/>
          <a:ln w="9525" cap="flat" cmpd="sng">
            <a:solidFill>
              <a:srgbClr val="FF0000"/>
            </a:solidFill>
            <a:prstDash val="solid"/>
            <a:round/>
            <a:headEnd type="none" w="med" len="med"/>
            <a:tailEnd type="none" w="med" len="med"/>
          </a:ln>
        </p:spPr>
      </p:cxnSp>
      <p:sp>
        <p:nvSpPr>
          <p:cNvPr id="155" name="Google Shape;155;p34"/>
          <p:cNvSpPr txBox="1"/>
          <p:nvPr/>
        </p:nvSpPr>
        <p:spPr>
          <a:xfrm>
            <a:off x="3882325" y="1523325"/>
            <a:ext cx="26307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a:solidFill>
                  <a:srgbClr val="25BCC6"/>
                </a:solidFill>
                <a:latin typeface="Fira Code"/>
                <a:ea typeface="Fira Code"/>
                <a:cs typeface="Fira Code"/>
                <a:sym typeface="Fira Code"/>
              </a:rPr>
              <a:t>Componente encapsulado</a:t>
            </a:r>
            <a:endParaRPr>
              <a:solidFill>
                <a:srgbClr val="25BCC6"/>
              </a:solidFill>
              <a:latin typeface="Fira Code"/>
              <a:ea typeface="Fira Code"/>
              <a:cs typeface="Fira Code"/>
              <a:sym typeface="Fira Code"/>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35"/>
          <p:cNvSpPr txBox="1">
            <a:spLocks noGrp="1"/>
          </p:cNvSpPr>
          <p:nvPr>
            <p:ph type="body" idx="1"/>
          </p:nvPr>
        </p:nvSpPr>
        <p:spPr>
          <a:xfrm>
            <a:off x="311700" y="338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BR"/>
              <a:t>vamos criar uma função que criar componentes e executa toda a lógica com DataSource</a:t>
            </a:r>
            <a:endParaRPr/>
          </a:p>
        </p:txBody>
      </p:sp>
      <p:pic>
        <p:nvPicPr>
          <p:cNvPr id="161" name="Google Shape;161;p35"/>
          <p:cNvPicPr preferRelativeResize="0"/>
          <p:nvPr/>
        </p:nvPicPr>
        <p:blipFill>
          <a:blip r:embed="rId3">
            <a:alphaModFix/>
          </a:blip>
          <a:stretch>
            <a:fillRect/>
          </a:stretch>
        </p:blipFill>
        <p:spPr>
          <a:xfrm>
            <a:off x="152400" y="757100"/>
            <a:ext cx="8635549" cy="4797524"/>
          </a:xfrm>
          <a:prstGeom prst="rect">
            <a:avLst/>
          </a:prstGeom>
          <a:noFill/>
          <a:ln>
            <a:noFill/>
          </a:ln>
        </p:spPr>
      </p:pic>
      <p:sp>
        <p:nvSpPr>
          <p:cNvPr id="162" name="Google Shape;162;p35"/>
          <p:cNvSpPr/>
          <p:nvPr/>
        </p:nvSpPr>
        <p:spPr>
          <a:xfrm>
            <a:off x="1227025" y="2418925"/>
            <a:ext cx="1734300" cy="3894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3" name="Google Shape;163;p35"/>
          <p:cNvCxnSpPr>
            <a:stCxn id="162" idx="7"/>
          </p:cNvCxnSpPr>
          <p:nvPr/>
        </p:nvCxnSpPr>
        <p:spPr>
          <a:xfrm rot="10800000" flipH="1">
            <a:off x="2707343" y="1817151"/>
            <a:ext cx="1221300" cy="658800"/>
          </a:xfrm>
          <a:prstGeom prst="straightConnector1">
            <a:avLst/>
          </a:prstGeom>
          <a:noFill/>
          <a:ln w="9525" cap="flat" cmpd="sng">
            <a:solidFill>
              <a:srgbClr val="FF0000"/>
            </a:solidFill>
            <a:prstDash val="solid"/>
            <a:round/>
            <a:headEnd type="none" w="med" len="med"/>
            <a:tailEnd type="none" w="med" len="med"/>
          </a:ln>
        </p:spPr>
      </p:cxnSp>
      <p:sp>
        <p:nvSpPr>
          <p:cNvPr id="164" name="Google Shape;164;p35"/>
          <p:cNvSpPr txBox="1"/>
          <p:nvPr/>
        </p:nvSpPr>
        <p:spPr>
          <a:xfrm>
            <a:off x="3882325" y="1523325"/>
            <a:ext cx="26307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solidFill>
                  <a:srgbClr val="25BCC6"/>
                </a:solidFill>
                <a:latin typeface="Fira Code"/>
                <a:ea typeface="Fira Code"/>
                <a:cs typeface="Fira Code"/>
                <a:sym typeface="Fira Code"/>
              </a:rPr>
              <a:t>Componente encapsulado</a:t>
            </a:r>
            <a:endParaRPr b="1">
              <a:solidFill>
                <a:srgbClr val="25BCC6"/>
              </a:solidFill>
              <a:latin typeface="Fira Code"/>
              <a:ea typeface="Fira Code"/>
              <a:cs typeface="Fira Code"/>
              <a:sym typeface="Fira Code"/>
            </a:endParaRPr>
          </a:p>
        </p:txBody>
      </p:sp>
      <p:sp>
        <p:nvSpPr>
          <p:cNvPr id="165" name="Google Shape;165;p35"/>
          <p:cNvSpPr/>
          <p:nvPr/>
        </p:nvSpPr>
        <p:spPr>
          <a:xfrm>
            <a:off x="1227025" y="2589500"/>
            <a:ext cx="5226000" cy="496500"/>
          </a:xfrm>
          <a:prstGeom prst="ellipse">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66" name="Google Shape;166;p35"/>
          <p:cNvCxnSpPr/>
          <p:nvPr/>
        </p:nvCxnSpPr>
        <p:spPr>
          <a:xfrm>
            <a:off x="3296218" y="3077726"/>
            <a:ext cx="1387200" cy="308400"/>
          </a:xfrm>
          <a:prstGeom prst="straightConnector1">
            <a:avLst/>
          </a:prstGeom>
          <a:noFill/>
          <a:ln w="9525" cap="flat" cmpd="sng">
            <a:solidFill>
              <a:srgbClr val="FF0000"/>
            </a:solidFill>
            <a:prstDash val="solid"/>
            <a:round/>
            <a:headEnd type="none" w="med" len="med"/>
            <a:tailEnd type="none" w="med" len="med"/>
          </a:ln>
        </p:spPr>
      </p:cxnSp>
      <p:sp>
        <p:nvSpPr>
          <p:cNvPr id="167" name="Google Shape;167;p35"/>
          <p:cNvSpPr txBox="1"/>
          <p:nvPr/>
        </p:nvSpPr>
        <p:spPr>
          <a:xfrm>
            <a:off x="4649125" y="3162200"/>
            <a:ext cx="2630700" cy="389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pt-BR" b="1">
                <a:solidFill>
                  <a:srgbClr val="25BCC6"/>
                </a:solidFill>
                <a:latin typeface="Fira Code"/>
                <a:ea typeface="Fira Code"/>
                <a:cs typeface="Fira Code"/>
                <a:sym typeface="Fira Code"/>
              </a:rPr>
              <a:t>Acessa DataSource</a:t>
            </a:r>
            <a:endParaRPr b="1">
              <a:solidFill>
                <a:srgbClr val="25BCC6"/>
              </a:solidFill>
              <a:latin typeface="Fira Code"/>
              <a:ea typeface="Fira Code"/>
              <a:cs typeface="Fira Code"/>
              <a:sym typeface="Fira Cod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pic>
        <p:nvPicPr>
          <p:cNvPr id="172" name="Google Shape;172;p36"/>
          <p:cNvPicPr preferRelativeResize="0"/>
          <p:nvPr/>
        </p:nvPicPr>
        <p:blipFill>
          <a:blip r:embed="rId3">
            <a:alphaModFix/>
          </a:blip>
          <a:stretch>
            <a:fillRect/>
          </a:stretch>
        </p:blipFill>
        <p:spPr>
          <a:xfrm>
            <a:off x="-146650" y="-211675"/>
            <a:ext cx="5290227" cy="55668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pic>
        <p:nvPicPr>
          <p:cNvPr id="177" name="Google Shape;177;p37"/>
          <p:cNvPicPr preferRelativeResize="0"/>
          <p:nvPr/>
        </p:nvPicPr>
        <p:blipFill>
          <a:blip r:embed="rId3">
            <a:alphaModFix/>
          </a:blip>
          <a:stretch>
            <a:fillRect/>
          </a:stretch>
        </p:blipFill>
        <p:spPr>
          <a:xfrm>
            <a:off x="54498" y="0"/>
            <a:ext cx="4887929" cy="5143499"/>
          </a:xfrm>
          <a:prstGeom prst="rect">
            <a:avLst/>
          </a:prstGeom>
          <a:noFill/>
          <a:ln>
            <a:noFill/>
          </a:ln>
        </p:spPr>
      </p:pic>
      <p:sp>
        <p:nvSpPr>
          <p:cNvPr id="178" name="Google Shape;178;p37"/>
          <p:cNvSpPr txBox="1">
            <a:spLocks noGrp="1"/>
          </p:cNvSpPr>
          <p:nvPr>
            <p:ph type="body" idx="1"/>
          </p:nvPr>
        </p:nvSpPr>
        <p:spPr>
          <a:xfrm>
            <a:off x="4871725" y="1120925"/>
            <a:ext cx="41658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BR" sz="1800"/>
              <a:t>não mudamos o componente encapsulado</a:t>
            </a:r>
            <a:endParaRPr sz="1800"/>
          </a:p>
          <a:p>
            <a:pPr marL="457200" lvl="0" indent="-342900" algn="l" rtl="0">
              <a:spcBef>
                <a:spcPts val="0"/>
              </a:spcBef>
              <a:spcAft>
                <a:spcPts val="0"/>
              </a:spcAft>
              <a:buSzPts val="1800"/>
              <a:buChar char="❏"/>
            </a:pPr>
            <a:r>
              <a:rPr lang="pt-BR" sz="1800"/>
              <a:t>o componente encapsulado recebe todas as props necessárias e até mesmo não relacionadas ao HOC</a:t>
            </a:r>
            <a:endParaRPr sz="1800"/>
          </a:p>
          <a:p>
            <a:pPr marL="457200" lvl="0" indent="-342900" algn="l" rtl="0">
              <a:spcBef>
                <a:spcPts val="0"/>
              </a:spcBef>
              <a:spcAft>
                <a:spcPts val="0"/>
              </a:spcAft>
              <a:buSzPts val="1800"/>
              <a:buChar char="❏"/>
            </a:pPr>
            <a:r>
              <a:rPr lang="pt-BR" sz="1800"/>
              <a:t>Container componentes pattern</a:t>
            </a:r>
            <a:endParaRPr sz="1800"/>
          </a:p>
          <a:p>
            <a:pPr marL="457200" lvl="0" indent="-342900" algn="l" rtl="0">
              <a:spcBef>
                <a:spcPts val="0"/>
              </a:spcBef>
              <a:spcAft>
                <a:spcPts val="0"/>
              </a:spcAft>
              <a:buSzPts val="1800"/>
              <a:buChar char="❏"/>
            </a:pPr>
            <a:r>
              <a:rPr lang="pt-BR" sz="1800"/>
              <a:t>e é isso!</a:t>
            </a:r>
            <a:endParaRPr sz="18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onde encontrar HOCs?</a:t>
            </a:r>
            <a:endParaRPr/>
          </a:p>
        </p:txBody>
      </p:sp>
      <p:sp>
        <p:nvSpPr>
          <p:cNvPr id="184" name="Google Shape;184;p38"/>
          <p:cNvSpPr txBox="1">
            <a:spLocks noGrp="1"/>
          </p:cNvSpPr>
          <p:nvPr>
            <p:ph type="body" idx="1"/>
          </p:nvPr>
        </p:nvSpPr>
        <p:spPr>
          <a:xfrm>
            <a:off x="311700" y="1228675"/>
            <a:ext cx="8520600" cy="25470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BR"/>
              <a:t>Redux</a:t>
            </a:r>
            <a:endParaRPr/>
          </a:p>
          <a:p>
            <a:pPr marL="457200" lvl="0" indent="-342900" algn="l" rtl="0">
              <a:spcBef>
                <a:spcPts val="0"/>
              </a:spcBef>
              <a:spcAft>
                <a:spcPts val="0"/>
              </a:spcAft>
              <a:buSzPts val="1800"/>
              <a:buChar char="❏"/>
            </a:pPr>
            <a:r>
              <a:rPr lang="pt-BR"/>
              <a:t>React Router</a:t>
            </a:r>
            <a:endParaRPr/>
          </a:p>
          <a:p>
            <a:pPr marL="457200" lvl="0" indent="-342900" algn="l" rtl="0">
              <a:spcBef>
                <a:spcPts val="0"/>
              </a:spcBef>
              <a:spcAft>
                <a:spcPts val="0"/>
              </a:spcAft>
              <a:buSzPts val="1800"/>
              <a:buChar char="❏"/>
            </a:pPr>
            <a:r>
              <a:rPr lang="pt-BR"/>
              <a:t>Formik</a:t>
            </a:r>
            <a:endParaRPr/>
          </a:p>
          <a:p>
            <a:pPr marL="457200" lvl="0" indent="-342900" algn="l" rtl="0">
              <a:spcBef>
                <a:spcPts val="0"/>
              </a:spcBef>
              <a:spcAft>
                <a:spcPts val="0"/>
              </a:spcAft>
              <a:buSzPts val="1800"/>
              <a:buChar char="❏"/>
            </a:pPr>
            <a:r>
              <a:rPr lang="pt-BR"/>
              <a:t>Apollo</a:t>
            </a:r>
            <a:endParaRPr/>
          </a:p>
          <a:p>
            <a:pPr marL="457200" lvl="0" indent="-342900" algn="l" rtl="0">
              <a:spcBef>
                <a:spcPts val="0"/>
              </a:spcBef>
              <a:spcAft>
                <a:spcPts val="0"/>
              </a:spcAft>
              <a:buSzPts val="1800"/>
              <a:buChar char="❏"/>
            </a:pPr>
            <a:r>
              <a:rPr lang="pt-BR"/>
              <a:t>Relay</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9"/>
          <p:cNvSpPr txBox="1">
            <a:spLocks noGrp="1"/>
          </p:cNvSpPr>
          <p:nvPr>
            <p:ph type="title"/>
          </p:nvPr>
        </p:nvSpPr>
        <p:spPr>
          <a:xfrm>
            <a:off x="311700" y="2115000"/>
            <a:ext cx="8520600" cy="9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800">
                <a:solidFill>
                  <a:srgbClr val="C6255A"/>
                </a:solidFill>
              </a:rPr>
              <a:t>{</a:t>
            </a:r>
            <a:r>
              <a:rPr lang="pt-BR" sz="4800"/>
              <a:t>fragments</a:t>
            </a:r>
            <a:r>
              <a:rPr lang="pt-BR" sz="4800">
                <a:solidFill>
                  <a:srgbClr val="C6255A"/>
                </a:solidFill>
              </a:rPr>
              <a:t>}</a:t>
            </a:r>
            <a:endParaRPr sz="4800">
              <a:solidFill>
                <a:srgbClr val="C6255A"/>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4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 que são Fragments?</a:t>
            </a:r>
            <a:endParaRPr/>
          </a:p>
        </p:txBody>
      </p:sp>
      <p:sp>
        <p:nvSpPr>
          <p:cNvPr id="195" name="Google Shape;195;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BR" sz="1800">
                <a:solidFill>
                  <a:srgbClr val="25BCC6"/>
                </a:solidFill>
              </a:rPr>
              <a:t>Um padrão comum no React para retornar múltiplos elementos. Fragments permitem agrupar uma lista de filhos sem adicionar nós extras ao DOM.</a:t>
            </a:r>
            <a:endParaRPr>
              <a:solidFill>
                <a:srgbClr val="25BCC6"/>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por que precisamos disso?</a:t>
            </a:r>
            <a:endParaRPr/>
          </a:p>
        </p:txBody>
      </p:sp>
      <p:pic>
        <p:nvPicPr>
          <p:cNvPr id="201" name="Google Shape;201;p41"/>
          <p:cNvPicPr preferRelativeResize="0"/>
          <p:nvPr/>
        </p:nvPicPr>
        <p:blipFill rotWithShape="1">
          <a:blip r:embed="rId3">
            <a:alphaModFix/>
          </a:blip>
          <a:srcRect l="14825" t="12952" r="14272" b="53158"/>
          <a:stretch/>
        </p:blipFill>
        <p:spPr>
          <a:xfrm>
            <a:off x="590850" y="1667450"/>
            <a:ext cx="7854125" cy="2111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5"/>
        <p:cNvGrpSpPr/>
        <p:nvPr/>
      </p:nvGrpSpPr>
      <p:grpSpPr>
        <a:xfrm>
          <a:off x="0" y="0"/>
          <a:ext cx="0" cy="0"/>
          <a:chOff x="0" y="0"/>
          <a:chExt cx="0" cy="0"/>
        </a:xfrm>
      </p:grpSpPr>
      <p:pic>
        <p:nvPicPr>
          <p:cNvPr id="206" name="Google Shape;206;p42"/>
          <p:cNvPicPr preferRelativeResize="0"/>
          <p:nvPr/>
        </p:nvPicPr>
        <p:blipFill rotWithShape="1">
          <a:blip r:embed="rId3">
            <a:alphaModFix/>
          </a:blip>
          <a:srcRect l="6056" t="6825" r="6293" b="8593"/>
          <a:stretch/>
        </p:blipFill>
        <p:spPr>
          <a:xfrm>
            <a:off x="243425" y="1642250"/>
            <a:ext cx="4270523" cy="2630726"/>
          </a:xfrm>
          <a:prstGeom prst="rect">
            <a:avLst/>
          </a:prstGeom>
          <a:noFill/>
          <a:ln>
            <a:noFill/>
          </a:ln>
        </p:spPr>
      </p:pic>
      <p:pic>
        <p:nvPicPr>
          <p:cNvPr id="207" name="Google Shape;207;p42"/>
          <p:cNvPicPr preferRelativeResize="0"/>
          <p:nvPr/>
        </p:nvPicPr>
        <p:blipFill rotWithShape="1">
          <a:blip r:embed="rId4">
            <a:alphaModFix/>
          </a:blip>
          <a:srcRect l="5723" t="7129" r="5117" b="8196"/>
          <a:stretch/>
        </p:blipFill>
        <p:spPr>
          <a:xfrm>
            <a:off x="4636375" y="1642250"/>
            <a:ext cx="4270527" cy="2630725"/>
          </a:xfrm>
          <a:prstGeom prst="rect">
            <a:avLst/>
          </a:prstGeom>
          <a:noFill/>
          <a:ln>
            <a:noFill/>
          </a:ln>
        </p:spPr>
      </p:pic>
      <p:sp>
        <p:nvSpPr>
          <p:cNvPr id="208" name="Google Shape;208;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como usar?</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43"/>
          <p:cNvSpPr txBox="1">
            <a:spLocks noGrp="1"/>
          </p:cNvSpPr>
          <p:nvPr>
            <p:ph type="title"/>
          </p:nvPr>
        </p:nvSpPr>
        <p:spPr>
          <a:xfrm>
            <a:off x="311700" y="2115000"/>
            <a:ext cx="8520600" cy="9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800">
                <a:solidFill>
                  <a:srgbClr val="C6255A"/>
                </a:solidFill>
              </a:rPr>
              <a:t>{</a:t>
            </a:r>
            <a:r>
              <a:rPr lang="pt-BR" sz="4800"/>
              <a:t>context API</a:t>
            </a:r>
            <a:r>
              <a:rPr lang="pt-BR" sz="4800">
                <a:solidFill>
                  <a:srgbClr val="C6255A"/>
                </a:solidFill>
              </a:rPr>
              <a:t>}</a:t>
            </a:r>
            <a:endParaRPr sz="4800">
              <a:solidFill>
                <a:srgbClr val="C6255A"/>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Google Shape;106;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Aula #4 - Let's Context Everything</a:t>
            </a:r>
            <a:endParaRPr/>
          </a:p>
        </p:txBody>
      </p:sp>
      <p:sp>
        <p:nvSpPr>
          <p:cNvPr id="107" name="Google Shape;107;p2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BR"/>
              <a:t>High Order Components - HOC</a:t>
            </a:r>
            <a:endParaRPr/>
          </a:p>
          <a:p>
            <a:pPr marL="457200" lvl="0" indent="-342900" algn="l" rtl="0">
              <a:spcBef>
                <a:spcPts val="0"/>
              </a:spcBef>
              <a:spcAft>
                <a:spcPts val="0"/>
              </a:spcAft>
              <a:buSzPts val="1800"/>
              <a:buChar char="❏"/>
            </a:pPr>
            <a:r>
              <a:rPr lang="pt-BR"/>
              <a:t>Fragments</a:t>
            </a:r>
            <a:endParaRPr/>
          </a:p>
          <a:p>
            <a:pPr marL="457200" lvl="0" indent="-342900" algn="l" rtl="0">
              <a:spcBef>
                <a:spcPts val="0"/>
              </a:spcBef>
              <a:spcAft>
                <a:spcPts val="0"/>
              </a:spcAft>
              <a:buSzPts val="1800"/>
              <a:buChar char="❏"/>
            </a:pPr>
            <a:r>
              <a:rPr lang="pt-BR"/>
              <a:t>Context API</a:t>
            </a:r>
            <a:endParaRPr/>
          </a:p>
          <a:p>
            <a:pPr marL="457200" lvl="0" indent="-342900" algn="l" rtl="0">
              <a:spcBef>
                <a:spcPts val="0"/>
              </a:spcBef>
              <a:spcAft>
                <a:spcPts val="0"/>
              </a:spcAft>
              <a:buSzPts val="1800"/>
              <a:buChar char="❏"/>
            </a:pPr>
            <a:r>
              <a:rPr lang="pt-BR"/>
              <a:t>PropTypes</a:t>
            </a:r>
            <a:endParaRPr/>
          </a:p>
          <a:p>
            <a:pPr marL="457200" lvl="0" indent="-342900" algn="l" rtl="0">
              <a:spcBef>
                <a:spcPts val="0"/>
              </a:spcBef>
              <a:spcAft>
                <a:spcPts val="0"/>
              </a:spcAft>
              <a:buSzPts val="1800"/>
              <a:buChar char="❏"/>
            </a:pPr>
            <a:r>
              <a:rPr lang="pt-BR"/>
              <a:t>Componentes controlados e não controlados</a:t>
            </a:r>
            <a:endParaRPr/>
          </a:p>
          <a:p>
            <a:pPr marL="457200" lvl="0" indent="-342900" algn="l" rtl="0">
              <a:spcBef>
                <a:spcPts val="0"/>
              </a:spcBef>
              <a:spcAft>
                <a:spcPts val="0"/>
              </a:spcAft>
              <a:buSzPts val="1800"/>
              <a:buChar char="❏"/>
            </a:pPr>
            <a:r>
              <a:rPr lang="pt-BR"/>
              <a:t>Redux</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 que é Context API?</a:t>
            </a:r>
            <a:endParaRPr/>
          </a:p>
        </p:txBody>
      </p:sp>
      <p:sp>
        <p:nvSpPr>
          <p:cNvPr id="219" name="Google Shape;219;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BR" sz="1800">
                <a:solidFill>
                  <a:srgbClr val="25BCC6"/>
                </a:solidFill>
              </a:rPr>
              <a:t>Em React, props são passadas de cima para baixo (de pai para filho). Em certos cenários, principalmente em uma aplicação muito grande, props utilizadas por muitos componentes podem dar um pouco de dor de cabeça para controlar. A context API fornece a forma de compartilhar dados como esses, entre todos componentes da mesma árvore de componentes, sem precisar passar </a:t>
            </a:r>
            <a:r>
              <a:rPr lang="pt-BR" sz="1800" u="sng">
                <a:solidFill>
                  <a:srgbClr val="25BCC6"/>
                </a:solidFill>
              </a:rPr>
              <a:t>explicitamente</a:t>
            </a:r>
            <a:r>
              <a:rPr lang="pt-BR" sz="1800">
                <a:solidFill>
                  <a:srgbClr val="25BCC6"/>
                </a:solidFill>
              </a:rPr>
              <a:t> props entre cada nível.</a:t>
            </a:r>
            <a:endParaRPr sz="1800">
              <a:solidFill>
                <a:srgbClr val="25BCC6"/>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pic>
        <p:nvPicPr>
          <p:cNvPr id="224" name="Google Shape;224;p45"/>
          <p:cNvPicPr preferRelativeResize="0"/>
          <p:nvPr/>
        </p:nvPicPr>
        <p:blipFill>
          <a:blip r:embed="rId3">
            <a:alphaModFix/>
          </a:blip>
          <a:stretch>
            <a:fillRect/>
          </a:stretch>
        </p:blipFill>
        <p:spPr>
          <a:xfrm>
            <a:off x="1391100" y="694750"/>
            <a:ext cx="6256482" cy="382097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pic>
        <p:nvPicPr>
          <p:cNvPr id="229" name="Google Shape;229;p46"/>
          <p:cNvPicPr preferRelativeResize="0"/>
          <p:nvPr/>
        </p:nvPicPr>
        <p:blipFill>
          <a:blip r:embed="rId3">
            <a:alphaModFix/>
          </a:blip>
          <a:stretch>
            <a:fillRect/>
          </a:stretch>
        </p:blipFill>
        <p:spPr>
          <a:xfrm>
            <a:off x="1687175" y="949525"/>
            <a:ext cx="5621875" cy="33522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como usar?</a:t>
            </a:r>
            <a:endParaRPr/>
          </a:p>
        </p:txBody>
      </p:sp>
      <p:sp>
        <p:nvSpPr>
          <p:cNvPr id="235" name="Google Shape;235;p4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25BCC6"/>
              </a:buClr>
              <a:buSzPts val="1800"/>
              <a:buChar char="❏"/>
            </a:pPr>
            <a:r>
              <a:rPr lang="pt-BR" sz="1800">
                <a:solidFill>
                  <a:srgbClr val="25BCC6"/>
                </a:solidFill>
                <a:latin typeface="Roboto"/>
                <a:ea typeface="Roboto"/>
                <a:cs typeface="Roboto"/>
                <a:sym typeface="Roboto"/>
              </a:rPr>
              <a:t>primeiro criamos um contexto com createContext(</a:t>
            </a:r>
            <a:r>
              <a:rPr lang="pt-BR" sz="1800" i="1">
                <a:solidFill>
                  <a:srgbClr val="FF9900"/>
                </a:solidFill>
                <a:latin typeface="Roboto"/>
                <a:ea typeface="Roboto"/>
                <a:cs typeface="Roboto"/>
                <a:sym typeface="Roboto"/>
              </a:rPr>
              <a:t>string</a:t>
            </a:r>
            <a:r>
              <a:rPr lang="pt-BR" sz="1800">
                <a:solidFill>
                  <a:srgbClr val="FF9900"/>
                </a:solidFill>
                <a:latin typeface="Roboto"/>
                <a:ea typeface="Roboto"/>
                <a:cs typeface="Roboto"/>
                <a:sym typeface="Roboto"/>
              </a:rPr>
              <a:t>|</a:t>
            </a:r>
            <a:r>
              <a:rPr lang="pt-BR" sz="1800" i="1">
                <a:solidFill>
                  <a:srgbClr val="FF9900"/>
                </a:solidFill>
                <a:latin typeface="Roboto"/>
                <a:ea typeface="Roboto"/>
                <a:cs typeface="Roboto"/>
                <a:sym typeface="Roboto"/>
              </a:rPr>
              <a:t>object</a:t>
            </a:r>
            <a:r>
              <a:rPr lang="pt-BR" sz="1800">
                <a:solidFill>
                  <a:srgbClr val="25BCC6"/>
                </a:solidFill>
                <a:latin typeface="Roboto"/>
                <a:ea typeface="Roboto"/>
                <a:cs typeface="Roboto"/>
                <a:sym typeface="Roboto"/>
              </a:rPr>
              <a:t>), recebe como arg o valor default  do contexto.</a:t>
            </a:r>
            <a:endParaRPr sz="1800">
              <a:solidFill>
                <a:srgbClr val="25BCC6"/>
              </a:solidFill>
              <a:latin typeface="Roboto"/>
              <a:ea typeface="Roboto"/>
              <a:cs typeface="Roboto"/>
              <a:sym typeface="Roboto"/>
            </a:endParaRPr>
          </a:p>
          <a:p>
            <a:pPr marL="0" lvl="0" indent="0" algn="l" rtl="0">
              <a:spcBef>
                <a:spcPts val="1600"/>
              </a:spcBef>
              <a:spcAft>
                <a:spcPts val="0"/>
              </a:spcAft>
              <a:buNone/>
            </a:pPr>
            <a:endParaRPr sz="1800">
              <a:solidFill>
                <a:srgbClr val="25BCC6"/>
              </a:solidFill>
              <a:latin typeface="Roboto"/>
              <a:ea typeface="Roboto"/>
              <a:cs typeface="Roboto"/>
              <a:sym typeface="Roboto"/>
            </a:endParaRPr>
          </a:p>
          <a:p>
            <a:pPr marL="0" lvl="0" indent="0" algn="l" rtl="0">
              <a:spcBef>
                <a:spcPts val="1600"/>
              </a:spcBef>
              <a:spcAft>
                <a:spcPts val="1600"/>
              </a:spcAft>
              <a:buNone/>
            </a:pPr>
            <a:endParaRPr sz="1800">
              <a:solidFill>
                <a:srgbClr val="25BCC6"/>
              </a:solidFill>
              <a:latin typeface="Roboto"/>
              <a:ea typeface="Roboto"/>
              <a:cs typeface="Roboto"/>
              <a:sym typeface="Roboto"/>
            </a:endParaRPr>
          </a:p>
        </p:txBody>
      </p:sp>
      <p:pic>
        <p:nvPicPr>
          <p:cNvPr id="236" name="Google Shape;236;p47"/>
          <p:cNvPicPr preferRelativeResize="0"/>
          <p:nvPr/>
        </p:nvPicPr>
        <p:blipFill>
          <a:blip r:embed="rId3">
            <a:alphaModFix/>
          </a:blip>
          <a:stretch>
            <a:fillRect/>
          </a:stretch>
        </p:blipFill>
        <p:spPr>
          <a:xfrm>
            <a:off x="507425" y="2034000"/>
            <a:ext cx="8129151" cy="24470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como usar?</a:t>
            </a:r>
            <a:endParaRPr/>
          </a:p>
        </p:txBody>
      </p:sp>
      <p:sp>
        <p:nvSpPr>
          <p:cNvPr id="242" name="Google Shape;242;p4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BR" sz="1800"/>
              <a:t>todo objeto contexto vem com um componente Provider que permite com que os componentes que “assinam” esse contexto possam acessar suas mudanças</a:t>
            </a:r>
            <a:endParaRPr sz="1800"/>
          </a:p>
        </p:txBody>
      </p:sp>
      <p:pic>
        <p:nvPicPr>
          <p:cNvPr id="243" name="Google Shape;243;p48"/>
          <p:cNvPicPr preferRelativeResize="0"/>
          <p:nvPr/>
        </p:nvPicPr>
        <p:blipFill>
          <a:blip r:embed="rId3">
            <a:alphaModFix/>
          </a:blip>
          <a:stretch>
            <a:fillRect/>
          </a:stretch>
        </p:blipFill>
        <p:spPr>
          <a:xfrm>
            <a:off x="0" y="2006765"/>
            <a:ext cx="9143997" cy="278531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como usar?</a:t>
            </a:r>
            <a:endParaRPr/>
          </a:p>
        </p:txBody>
      </p:sp>
      <p:sp>
        <p:nvSpPr>
          <p:cNvPr id="249" name="Google Shape;249;p4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BR" sz="1800"/>
              <a:t>é o componente que consome o contexto fornecido pelo provider.</a:t>
            </a:r>
            <a:endParaRPr sz="1800"/>
          </a:p>
        </p:txBody>
      </p:sp>
      <p:pic>
        <p:nvPicPr>
          <p:cNvPr id="250" name="Google Shape;250;p49"/>
          <p:cNvPicPr preferRelativeResize="0"/>
          <p:nvPr/>
        </p:nvPicPr>
        <p:blipFill>
          <a:blip r:embed="rId3">
            <a:alphaModFix/>
          </a:blip>
          <a:stretch>
            <a:fillRect/>
          </a:stretch>
        </p:blipFill>
        <p:spPr>
          <a:xfrm>
            <a:off x="0" y="1878199"/>
            <a:ext cx="9144000" cy="291110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50"/>
          <p:cNvSpPr txBox="1">
            <a:spLocks noGrp="1"/>
          </p:cNvSpPr>
          <p:nvPr>
            <p:ph type="body" idx="1"/>
          </p:nvPr>
        </p:nvSpPr>
        <p:spPr>
          <a:xfrm>
            <a:off x="311700" y="3528000"/>
            <a:ext cx="8520600" cy="10407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pt-BR" u="sng">
                <a:solidFill>
                  <a:schemeClr val="hlink"/>
                </a:solidFill>
                <a:hlinkClick r:id="rId3"/>
              </a:rPr>
              <a:t>Exercício</a:t>
            </a:r>
            <a:endParaRPr/>
          </a:p>
        </p:txBody>
      </p:sp>
      <p:pic>
        <p:nvPicPr>
          <p:cNvPr id="256" name="Google Shape;256;p50"/>
          <p:cNvPicPr preferRelativeResize="0"/>
          <p:nvPr/>
        </p:nvPicPr>
        <p:blipFill>
          <a:blip r:embed="rId4">
            <a:alphaModFix/>
          </a:blip>
          <a:stretch>
            <a:fillRect/>
          </a:stretch>
        </p:blipFill>
        <p:spPr>
          <a:xfrm>
            <a:off x="2678075" y="1169050"/>
            <a:ext cx="3905275" cy="20713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51"/>
          <p:cNvSpPr txBox="1">
            <a:spLocks noGrp="1"/>
          </p:cNvSpPr>
          <p:nvPr>
            <p:ph type="title"/>
          </p:nvPr>
        </p:nvSpPr>
        <p:spPr>
          <a:xfrm>
            <a:off x="311700" y="2115000"/>
            <a:ext cx="8520600" cy="9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800">
                <a:solidFill>
                  <a:srgbClr val="C6255A"/>
                </a:solidFill>
              </a:rPr>
              <a:t>{</a:t>
            </a:r>
            <a:r>
              <a:rPr lang="pt-BR" sz="4800"/>
              <a:t>PropTypes</a:t>
            </a:r>
            <a:r>
              <a:rPr lang="pt-BR" sz="4800">
                <a:solidFill>
                  <a:srgbClr val="C6255A"/>
                </a:solidFill>
              </a:rPr>
              <a:t>}</a:t>
            </a:r>
            <a:endParaRPr sz="4800">
              <a:solidFill>
                <a:srgbClr val="C6255A"/>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 que é?</a:t>
            </a:r>
            <a:endParaRPr/>
          </a:p>
        </p:txBody>
      </p:sp>
      <p:sp>
        <p:nvSpPr>
          <p:cNvPr id="267" name="Google Shape;267;p5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BR" sz="1800">
                <a:solidFill>
                  <a:srgbClr val="25BCC6"/>
                </a:solidFill>
              </a:rPr>
              <a:t>Auxilia na documentação e validação das propriedades que um componente recebe.</a:t>
            </a:r>
            <a:endParaRPr sz="1800">
              <a:solidFill>
                <a:srgbClr val="25BCC6"/>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pic>
        <p:nvPicPr>
          <p:cNvPr id="272" name="Google Shape;272;p53"/>
          <p:cNvPicPr preferRelativeResize="0"/>
          <p:nvPr/>
        </p:nvPicPr>
        <p:blipFill>
          <a:blip r:embed="rId3">
            <a:alphaModFix/>
          </a:blip>
          <a:stretch>
            <a:fillRect/>
          </a:stretch>
        </p:blipFill>
        <p:spPr>
          <a:xfrm>
            <a:off x="800045" y="152400"/>
            <a:ext cx="7584852" cy="4831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27"/>
          <p:cNvSpPr txBox="1">
            <a:spLocks noGrp="1"/>
          </p:cNvSpPr>
          <p:nvPr>
            <p:ph type="title"/>
          </p:nvPr>
        </p:nvSpPr>
        <p:spPr>
          <a:xfrm>
            <a:off x="311700" y="2115000"/>
            <a:ext cx="8520600" cy="9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800">
                <a:solidFill>
                  <a:srgbClr val="C6255A"/>
                </a:solidFill>
              </a:rPr>
              <a:t>{</a:t>
            </a:r>
            <a:r>
              <a:rPr lang="pt-BR" sz="4800"/>
              <a:t>HOCs</a:t>
            </a:r>
            <a:r>
              <a:rPr lang="pt-BR" sz="4800">
                <a:solidFill>
                  <a:srgbClr val="C6255A"/>
                </a:solidFill>
              </a:rPr>
              <a:t>}</a:t>
            </a:r>
            <a:endParaRPr sz="4800">
              <a:solidFill>
                <a:srgbClr val="C6255A"/>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pic>
        <p:nvPicPr>
          <p:cNvPr id="277" name="Google Shape;277;p54"/>
          <p:cNvPicPr preferRelativeResize="0"/>
          <p:nvPr/>
        </p:nvPicPr>
        <p:blipFill>
          <a:blip r:embed="rId3">
            <a:alphaModFix/>
          </a:blip>
          <a:stretch>
            <a:fillRect/>
          </a:stretch>
        </p:blipFill>
        <p:spPr>
          <a:xfrm>
            <a:off x="609600" y="152400"/>
            <a:ext cx="8089506"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55"/>
          <p:cNvPicPr preferRelativeResize="0"/>
          <p:nvPr/>
        </p:nvPicPr>
        <p:blipFill>
          <a:blip r:embed="rId3">
            <a:alphaModFix/>
          </a:blip>
          <a:stretch>
            <a:fillRect/>
          </a:stretch>
        </p:blipFill>
        <p:spPr>
          <a:xfrm>
            <a:off x="1219200" y="152400"/>
            <a:ext cx="6646150" cy="4838698"/>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sp>
        <p:nvSpPr>
          <p:cNvPr id="287" name="Google Shape;287;p56"/>
          <p:cNvSpPr txBox="1">
            <a:spLocks noGrp="1"/>
          </p:cNvSpPr>
          <p:nvPr>
            <p:ph type="title"/>
          </p:nvPr>
        </p:nvSpPr>
        <p:spPr>
          <a:xfrm>
            <a:off x="83100" y="1858950"/>
            <a:ext cx="8925600" cy="9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800">
                <a:solidFill>
                  <a:srgbClr val="C6255A"/>
                </a:solidFill>
              </a:rPr>
              <a:t>{</a:t>
            </a:r>
            <a:r>
              <a:rPr lang="pt-BR" sz="4800"/>
              <a:t>componentes controlados e não controlados</a:t>
            </a:r>
            <a:r>
              <a:rPr lang="pt-BR" sz="4800">
                <a:solidFill>
                  <a:srgbClr val="C6255A"/>
                </a:solidFill>
              </a:rPr>
              <a:t>}</a:t>
            </a:r>
            <a:endParaRPr sz="4800">
              <a:solidFill>
                <a:srgbClr val="C6255A"/>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 que são?</a:t>
            </a:r>
            <a:endParaRPr/>
          </a:p>
        </p:txBody>
      </p:sp>
      <p:sp>
        <p:nvSpPr>
          <p:cNvPr id="293" name="Google Shape;293;p5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BR"/>
              <a:t>Componentes controlados possuem seu valores manipulado pelo React e componentes não controlados são manipulados apenas pela DOM.</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5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componentes não controlados</a:t>
            </a:r>
            <a:endParaRPr/>
          </a:p>
        </p:txBody>
      </p:sp>
      <p:pic>
        <p:nvPicPr>
          <p:cNvPr id="299" name="Google Shape;299;p58"/>
          <p:cNvPicPr preferRelativeResize="0"/>
          <p:nvPr/>
        </p:nvPicPr>
        <p:blipFill>
          <a:blip r:embed="rId3">
            <a:alphaModFix/>
          </a:blip>
          <a:stretch>
            <a:fillRect/>
          </a:stretch>
        </p:blipFill>
        <p:spPr>
          <a:xfrm>
            <a:off x="1524000" y="1017725"/>
            <a:ext cx="6320984" cy="382097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304" name="Google Shape;304;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componentes não controlados</a:t>
            </a:r>
            <a:endParaRPr/>
          </a:p>
        </p:txBody>
      </p:sp>
      <p:pic>
        <p:nvPicPr>
          <p:cNvPr id="305" name="Google Shape;305;p59"/>
          <p:cNvPicPr preferRelativeResize="0"/>
          <p:nvPr/>
        </p:nvPicPr>
        <p:blipFill>
          <a:blip r:embed="rId3">
            <a:alphaModFix/>
          </a:blip>
          <a:stretch>
            <a:fillRect/>
          </a:stretch>
        </p:blipFill>
        <p:spPr>
          <a:xfrm>
            <a:off x="946100" y="872075"/>
            <a:ext cx="7312001" cy="420050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sp>
        <p:nvSpPr>
          <p:cNvPr id="310" name="Google Shape;310;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componentes controlados</a:t>
            </a:r>
            <a:endParaRPr/>
          </a:p>
        </p:txBody>
      </p:sp>
      <p:pic>
        <p:nvPicPr>
          <p:cNvPr id="311" name="Google Shape;311;p60"/>
          <p:cNvPicPr preferRelativeResize="0"/>
          <p:nvPr/>
        </p:nvPicPr>
        <p:blipFill>
          <a:blip r:embed="rId3">
            <a:alphaModFix/>
          </a:blip>
          <a:stretch>
            <a:fillRect/>
          </a:stretch>
        </p:blipFill>
        <p:spPr>
          <a:xfrm>
            <a:off x="152400" y="1398725"/>
            <a:ext cx="8839200" cy="279635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pic>
        <p:nvPicPr>
          <p:cNvPr id="316" name="Google Shape;316;p61"/>
          <p:cNvPicPr preferRelativeResize="0"/>
          <p:nvPr/>
        </p:nvPicPr>
        <p:blipFill>
          <a:blip r:embed="rId3">
            <a:alphaModFix/>
          </a:blip>
          <a:stretch>
            <a:fillRect/>
          </a:stretch>
        </p:blipFill>
        <p:spPr>
          <a:xfrm>
            <a:off x="1454550" y="-55425"/>
            <a:ext cx="6079126" cy="5364447"/>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pic>
        <p:nvPicPr>
          <p:cNvPr id="321" name="Google Shape;321;p62"/>
          <p:cNvPicPr preferRelativeResize="0"/>
          <p:nvPr/>
        </p:nvPicPr>
        <p:blipFill rotWithShape="1">
          <a:blip r:embed="rId3">
            <a:alphaModFix/>
          </a:blip>
          <a:srcRect l="23246" t="34495" r="32768" b="25672"/>
          <a:stretch/>
        </p:blipFill>
        <p:spPr>
          <a:xfrm>
            <a:off x="1170150" y="1240900"/>
            <a:ext cx="6662174" cy="3393525"/>
          </a:xfrm>
          <a:prstGeom prst="rect">
            <a:avLst/>
          </a:prstGeom>
          <a:noFill/>
          <a:ln>
            <a:noFill/>
          </a:ln>
        </p:spPr>
      </p:pic>
      <p:sp>
        <p:nvSpPr>
          <p:cNvPr id="322" name="Google Shape;322;p6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qual eu uso?</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63"/>
          <p:cNvSpPr txBox="1">
            <a:spLocks noGrp="1"/>
          </p:cNvSpPr>
          <p:nvPr>
            <p:ph type="title"/>
          </p:nvPr>
        </p:nvSpPr>
        <p:spPr>
          <a:xfrm>
            <a:off x="311700" y="2115000"/>
            <a:ext cx="8520600" cy="913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pt-BR" sz="4800">
                <a:solidFill>
                  <a:srgbClr val="C6255A"/>
                </a:solidFill>
              </a:rPr>
              <a:t>{</a:t>
            </a:r>
            <a:r>
              <a:rPr lang="pt-BR" sz="4800"/>
              <a:t>Redux</a:t>
            </a:r>
            <a:r>
              <a:rPr lang="pt-BR" sz="4800">
                <a:solidFill>
                  <a:srgbClr val="C6255A"/>
                </a:solidFill>
              </a:rPr>
              <a:t>}</a:t>
            </a:r>
            <a:endParaRPr sz="4800">
              <a:solidFill>
                <a:srgbClr val="C6255A"/>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 que são HOCs?</a:t>
            </a:r>
            <a:endParaRPr/>
          </a:p>
        </p:txBody>
      </p:sp>
      <p:sp>
        <p:nvSpPr>
          <p:cNvPr id="118" name="Google Shape;11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lnSpc>
                <a:spcPct val="170000"/>
              </a:lnSpc>
              <a:spcBef>
                <a:spcPts val="0"/>
              </a:spcBef>
              <a:spcAft>
                <a:spcPts val="0"/>
              </a:spcAft>
              <a:buClr>
                <a:schemeClr val="dk1"/>
              </a:buClr>
              <a:buSzPts val="1100"/>
              <a:buFont typeface="Arial"/>
              <a:buNone/>
            </a:pPr>
            <a:r>
              <a:rPr lang="pt-BR" sz="1800">
                <a:solidFill>
                  <a:srgbClr val="25BCC6"/>
                </a:solidFill>
              </a:rPr>
              <a:t>é uma técnica avançada para reutilizar a lógica de um componente. Um padrão que surgiu no modo de composição do React. É uma função que recebe um componente e retorna um NOVO componente.</a:t>
            </a:r>
            <a:endParaRPr sz="1800">
              <a:solidFill>
                <a:srgbClr val="25BCC6"/>
              </a:solidFill>
            </a:endParaRPr>
          </a:p>
          <a:p>
            <a:pPr marL="0" lvl="0" indent="0" algn="l" rtl="0">
              <a:spcBef>
                <a:spcPts val="0"/>
              </a:spcBef>
              <a:spcAft>
                <a:spcPts val="160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 que é Redux?</a:t>
            </a:r>
            <a:endParaRPr/>
          </a:p>
        </p:txBody>
      </p:sp>
      <p:sp>
        <p:nvSpPr>
          <p:cNvPr id="333" name="Google Shape;333;p6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BR" sz="1800">
                <a:solidFill>
                  <a:srgbClr val="25BCC6"/>
                </a:solidFill>
                <a:latin typeface="Georgia"/>
                <a:ea typeface="Georgia"/>
                <a:cs typeface="Georgia"/>
                <a:sym typeface="Georgia"/>
              </a:rPr>
              <a:t>Redux simplifica a evolução de estados em uma aplicação quando há múltiplos estados para controlar e muitos componentes que precisam atualizar ou se inscrever nessa evolução, tirando a responsabilidade de cada componente de guardar o estado e passando para uma centralizada e única Store.</a:t>
            </a:r>
            <a:endParaRPr sz="1800">
              <a:solidFill>
                <a:srgbClr val="25BCC6"/>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pic>
        <p:nvPicPr>
          <p:cNvPr id="338" name="Google Shape;338;p65"/>
          <p:cNvPicPr preferRelativeResize="0"/>
          <p:nvPr/>
        </p:nvPicPr>
        <p:blipFill rotWithShape="1">
          <a:blip r:embed="rId3">
            <a:alphaModFix/>
          </a:blip>
          <a:srcRect l="25382" t="21489" r="25797" b="22923"/>
          <a:stretch/>
        </p:blipFill>
        <p:spPr>
          <a:xfrm>
            <a:off x="1356800" y="565075"/>
            <a:ext cx="6158050" cy="3943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pic>
        <p:nvPicPr>
          <p:cNvPr id="343" name="Google Shape;343;p66"/>
          <p:cNvPicPr preferRelativeResize="0"/>
          <p:nvPr/>
        </p:nvPicPr>
        <p:blipFill rotWithShape="1">
          <a:blip r:embed="rId3">
            <a:alphaModFix/>
          </a:blip>
          <a:srcRect l="24970" t="23194" r="25109" b="30481"/>
          <a:stretch/>
        </p:blipFill>
        <p:spPr>
          <a:xfrm>
            <a:off x="1091513" y="733050"/>
            <a:ext cx="6960974" cy="3633501"/>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como usar?</a:t>
            </a:r>
            <a:endParaRPr/>
          </a:p>
        </p:txBody>
      </p:sp>
      <p:sp>
        <p:nvSpPr>
          <p:cNvPr id="349" name="Google Shape;349;p6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BR"/>
              <a:t>actions: </a:t>
            </a:r>
            <a:r>
              <a:rPr lang="pt-BR" sz="1800">
                <a:solidFill>
                  <a:srgbClr val="25BCC6"/>
                </a:solidFill>
              </a:rPr>
              <a:t>objetos com dados que são enviados da sua aplicação para a Store. Elas são a única fonte de informação para a Store. Você manda eles para a store usando: </a:t>
            </a:r>
            <a:r>
              <a:rPr lang="pt-BR" sz="1800" u="sng">
                <a:solidFill>
                  <a:srgbClr val="25BCC6"/>
                </a:solidFill>
                <a:hlinkClick r:id="rId3"/>
              </a:rPr>
              <a:t>store.dispatch()</a:t>
            </a:r>
            <a:r>
              <a:rPr lang="pt-BR" sz="1800">
                <a:solidFill>
                  <a:srgbClr val="25BCC6"/>
                </a:solidFill>
              </a:rPr>
              <a:t>.</a:t>
            </a:r>
            <a:endParaRPr sz="1800">
              <a:solidFill>
                <a:srgbClr val="25BCC6"/>
              </a:solidFill>
            </a:endParaRPr>
          </a:p>
          <a:p>
            <a:pPr marL="0" lvl="0" indent="0" algn="l" rtl="0">
              <a:spcBef>
                <a:spcPts val="1600"/>
              </a:spcBef>
              <a:spcAft>
                <a:spcPts val="1600"/>
              </a:spcAft>
              <a:buNone/>
            </a:pPr>
            <a:endParaRPr sz="1800">
              <a:solidFill>
                <a:srgbClr val="25BCC6"/>
              </a:solidFill>
            </a:endParaRPr>
          </a:p>
        </p:txBody>
      </p:sp>
      <p:pic>
        <p:nvPicPr>
          <p:cNvPr id="350" name="Google Shape;350;p67"/>
          <p:cNvPicPr preferRelativeResize="0"/>
          <p:nvPr/>
        </p:nvPicPr>
        <p:blipFill>
          <a:blip r:embed="rId4">
            <a:alphaModFix/>
          </a:blip>
          <a:stretch>
            <a:fillRect/>
          </a:stretch>
        </p:blipFill>
        <p:spPr>
          <a:xfrm>
            <a:off x="1444561" y="2343150"/>
            <a:ext cx="6175439" cy="29347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como usar?</a:t>
            </a:r>
            <a:endParaRPr/>
          </a:p>
        </p:txBody>
      </p:sp>
      <p:sp>
        <p:nvSpPr>
          <p:cNvPr id="356" name="Google Shape;356;p6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BR"/>
              <a:t>reducers: eles executam a ação que altera o estado da aplicação em resposta a action enviada para a Store.</a:t>
            </a:r>
            <a:endParaRPr/>
          </a:p>
        </p:txBody>
      </p:sp>
      <p:pic>
        <p:nvPicPr>
          <p:cNvPr id="357" name="Google Shape;357;p68"/>
          <p:cNvPicPr preferRelativeResize="0"/>
          <p:nvPr/>
        </p:nvPicPr>
        <p:blipFill>
          <a:blip r:embed="rId3">
            <a:alphaModFix/>
          </a:blip>
          <a:stretch>
            <a:fillRect/>
          </a:stretch>
        </p:blipFill>
        <p:spPr>
          <a:xfrm>
            <a:off x="581075" y="2026151"/>
            <a:ext cx="8105724" cy="2999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pic>
        <p:nvPicPr>
          <p:cNvPr id="362" name="Google Shape;362;p69"/>
          <p:cNvPicPr preferRelativeResize="0"/>
          <p:nvPr/>
        </p:nvPicPr>
        <p:blipFill>
          <a:blip r:embed="rId3">
            <a:alphaModFix/>
          </a:blip>
          <a:stretch>
            <a:fillRect/>
          </a:stretch>
        </p:blipFill>
        <p:spPr>
          <a:xfrm>
            <a:off x="2655000" y="490725"/>
            <a:ext cx="3702899" cy="3702899"/>
          </a:xfrm>
          <a:prstGeom prst="rect">
            <a:avLst/>
          </a:prstGeom>
          <a:noFill/>
          <a:ln>
            <a:noFill/>
          </a:ln>
        </p:spPr>
      </p:pic>
      <p:sp>
        <p:nvSpPr>
          <p:cNvPr id="363" name="Google Shape;363;p69"/>
          <p:cNvSpPr txBox="1"/>
          <p:nvPr/>
        </p:nvSpPr>
        <p:spPr>
          <a:xfrm>
            <a:off x="2430325" y="4389175"/>
            <a:ext cx="4128900" cy="46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pt-BR" sz="1800" b="1">
                <a:solidFill>
                  <a:srgbClr val="25BCC6"/>
                </a:solidFill>
                <a:latin typeface="Fira Code"/>
                <a:ea typeface="Fira Code"/>
                <a:cs typeface="Fira Code"/>
                <a:sym typeface="Fira Code"/>
              </a:rPr>
              <a:t>Exercício</a:t>
            </a:r>
            <a:endParaRPr sz="1800" b="1">
              <a:solidFill>
                <a:srgbClr val="25BCC6"/>
              </a:solidFill>
              <a:latin typeface="Fira Code"/>
              <a:ea typeface="Fira Code"/>
              <a:cs typeface="Fira Code"/>
              <a:sym typeface="Fira Code"/>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o que vamos fazer?</a:t>
            </a:r>
            <a:endParaRPr/>
          </a:p>
        </p:txBody>
      </p:sp>
      <p:sp>
        <p:nvSpPr>
          <p:cNvPr id="369" name="Google Shape;369;p7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BR"/>
              <a:t>npx create-react-app create-react-redux-app</a:t>
            </a:r>
            <a:endParaRPr/>
          </a:p>
          <a:p>
            <a:pPr marL="0" lvl="0" indent="0" algn="l" rtl="0">
              <a:spcBef>
                <a:spcPts val="1600"/>
              </a:spcBef>
              <a:spcAft>
                <a:spcPts val="0"/>
              </a:spcAft>
              <a:buNone/>
            </a:pPr>
            <a:endParaRPr/>
          </a:p>
          <a:p>
            <a:pPr marL="457200" lvl="0" indent="-381000" algn="l" rtl="0">
              <a:spcBef>
                <a:spcPts val="1600"/>
              </a:spcBef>
              <a:spcAft>
                <a:spcPts val="0"/>
              </a:spcAft>
              <a:buClr>
                <a:srgbClr val="25BCC6"/>
              </a:buClr>
              <a:buSzPts val="2400"/>
              <a:buChar char="❏"/>
            </a:pPr>
            <a:r>
              <a:rPr lang="pt-BR">
                <a:solidFill>
                  <a:srgbClr val="25BCC6"/>
                </a:solidFill>
                <a:latin typeface="Courier New"/>
                <a:ea typeface="Courier New"/>
                <a:cs typeface="Courier New"/>
                <a:sym typeface="Courier New"/>
              </a:rPr>
              <a:t>create-react-app create-react-redux-app</a:t>
            </a:r>
            <a:endParaRPr>
              <a:solidFill>
                <a:srgbClr val="25BCC6"/>
              </a:solidFill>
              <a:latin typeface="Courier New"/>
              <a:ea typeface="Courier New"/>
              <a:cs typeface="Courier New"/>
              <a:sym typeface="Courier New"/>
            </a:endParaRPr>
          </a:p>
          <a:p>
            <a:pPr marL="0" lvl="0" indent="0" algn="l" rtl="0">
              <a:spcBef>
                <a:spcPts val="1600"/>
              </a:spcBef>
              <a:spcAft>
                <a:spcPts val="0"/>
              </a:spcAft>
              <a:buNone/>
            </a:pPr>
            <a:endParaRPr>
              <a:solidFill>
                <a:srgbClr val="25BCC6"/>
              </a:solidFill>
              <a:latin typeface="Courier New"/>
              <a:ea typeface="Courier New"/>
              <a:cs typeface="Courier New"/>
              <a:sym typeface="Courier New"/>
            </a:endParaRPr>
          </a:p>
          <a:p>
            <a:pPr marL="457200" lvl="0" indent="-381000" algn="l" rtl="0">
              <a:spcBef>
                <a:spcPts val="1600"/>
              </a:spcBef>
              <a:spcAft>
                <a:spcPts val="0"/>
              </a:spcAft>
              <a:buClr>
                <a:srgbClr val="25BCC6"/>
              </a:buClr>
              <a:buSzPts val="2400"/>
              <a:buFont typeface="Courier New"/>
              <a:buChar char="❏"/>
            </a:pPr>
            <a:r>
              <a:rPr lang="pt-BR">
                <a:solidFill>
                  <a:srgbClr val="25BCC6"/>
                </a:solidFill>
                <a:latin typeface="Courier New"/>
                <a:ea typeface="Courier New"/>
                <a:cs typeface="Courier New"/>
                <a:sym typeface="Courier New"/>
              </a:rPr>
              <a:t>npm start</a:t>
            </a:r>
            <a:endParaRPr>
              <a:solidFill>
                <a:srgbClr val="25BCC6"/>
              </a:solidFill>
              <a:latin typeface="Courier New"/>
              <a:ea typeface="Courier New"/>
              <a:cs typeface="Courier New"/>
              <a:sym typeface="Courier New"/>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Google Shape;374;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App.js</a:t>
            </a:r>
            <a:endParaRPr/>
          </a:p>
        </p:txBody>
      </p:sp>
      <p:pic>
        <p:nvPicPr>
          <p:cNvPr id="375" name="Google Shape;375;p71"/>
          <p:cNvPicPr preferRelativeResize="0"/>
          <p:nvPr/>
        </p:nvPicPr>
        <p:blipFill>
          <a:blip r:embed="rId3">
            <a:alphaModFix/>
          </a:blip>
          <a:stretch>
            <a:fillRect/>
          </a:stretch>
        </p:blipFill>
        <p:spPr>
          <a:xfrm>
            <a:off x="66112" y="-436017"/>
            <a:ext cx="9143999" cy="611306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380" name="Google Shape;380;p72"/>
          <p:cNvPicPr preferRelativeResize="0"/>
          <p:nvPr/>
        </p:nvPicPr>
        <p:blipFill rotWithShape="1">
          <a:blip r:embed="rId3">
            <a:alphaModFix/>
          </a:blip>
          <a:srcRect l="31556" t="38520" r="27850" b="35508"/>
          <a:stretch/>
        </p:blipFill>
        <p:spPr>
          <a:xfrm>
            <a:off x="478475" y="1156800"/>
            <a:ext cx="8268600" cy="297572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Instalar o Redux?</a:t>
            </a:r>
            <a:endParaRPr/>
          </a:p>
        </p:txBody>
      </p:sp>
      <p:sp>
        <p:nvSpPr>
          <p:cNvPr id="386" name="Google Shape;386;p7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Clr>
                <a:srgbClr val="25BCC6"/>
              </a:buClr>
              <a:buSzPts val="2400"/>
              <a:buChar char="❏"/>
            </a:pPr>
            <a:r>
              <a:rPr lang="pt-BR">
                <a:solidFill>
                  <a:srgbClr val="25BCC6"/>
                </a:solidFill>
                <a:latin typeface="Courier New"/>
                <a:ea typeface="Courier New"/>
                <a:cs typeface="Courier New"/>
                <a:sym typeface="Courier New"/>
              </a:rPr>
              <a:t>npm i -D redux react-redux</a:t>
            </a:r>
            <a:endParaRPr>
              <a:solidFill>
                <a:srgbClr val="25BCC6"/>
              </a:solidFill>
            </a:endParaRPr>
          </a:p>
        </p:txBody>
      </p:sp>
      <p:pic>
        <p:nvPicPr>
          <p:cNvPr id="387" name="Google Shape;387;p73"/>
          <p:cNvPicPr preferRelativeResize="0"/>
          <p:nvPr/>
        </p:nvPicPr>
        <p:blipFill>
          <a:blip r:embed="rId3">
            <a:alphaModFix/>
          </a:blip>
          <a:stretch>
            <a:fillRect/>
          </a:stretch>
        </p:blipFill>
        <p:spPr>
          <a:xfrm>
            <a:off x="3220725" y="1978375"/>
            <a:ext cx="2702550" cy="260245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pic>
        <p:nvPicPr>
          <p:cNvPr id="123" name="Google Shape;123;p29"/>
          <p:cNvPicPr preferRelativeResize="0"/>
          <p:nvPr/>
        </p:nvPicPr>
        <p:blipFill rotWithShape="1">
          <a:blip r:embed="rId3">
            <a:alphaModFix/>
          </a:blip>
          <a:srcRect l="30004" t="47959" r="30599" b="41025"/>
          <a:stretch/>
        </p:blipFill>
        <p:spPr>
          <a:xfrm>
            <a:off x="338225" y="1889600"/>
            <a:ext cx="8467550" cy="13316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7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src/store/Index.js</a:t>
            </a:r>
            <a:endParaRPr/>
          </a:p>
        </p:txBody>
      </p:sp>
      <p:sp>
        <p:nvSpPr>
          <p:cNvPr id="393" name="Google Shape;393;p7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BR"/>
              <a:t>criar a store:</a:t>
            </a:r>
            <a:endParaRPr/>
          </a:p>
        </p:txBody>
      </p:sp>
      <p:pic>
        <p:nvPicPr>
          <p:cNvPr id="394" name="Google Shape;394;p74"/>
          <p:cNvPicPr preferRelativeResize="0"/>
          <p:nvPr/>
        </p:nvPicPr>
        <p:blipFill>
          <a:blip r:embed="rId3">
            <a:alphaModFix/>
          </a:blip>
          <a:stretch>
            <a:fillRect/>
          </a:stretch>
        </p:blipFill>
        <p:spPr>
          <a:xfrm>
            <a:off x="58975" y="1307559"/>
            <a:ext cx="9143997" cy="354293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src/reducers/index.js</a:t>
            </a:r>
            <a:endParaRPr/>
          </a:p>
        </p:txBody>
      </p:sp>
      <p:pic>
        <p:nvPicPr>
          <p:cNvPr id="400" name="Google Shape;400;p75"/>
          <p:cNvPicPr preferRelativeResize="0"/>
          <p:nvPr/>
        </p:nvPicPr>
        <p:blipFill>
          <a:blip r:embed="rId3">
            <a:alphaModFix/>
          </a:blip>
          <a:stretch>
            <a:fillRect/>
          </a:stretch>
        </p:blipFill>
        <p:spPr>
          <a:xfrm>
            <a:off x="152400" y="1170125"/>
            <a:ext cx="8839200" cy="352048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src/reducers/clickReducer.js</a:t>
            </a:r>
            <a:endParaRPr/>
          </a:p>
        </p:txBody>
      </p:sp>
      <p:pic>
        <p:nvPicPr>
          <p:cNvPr id="406" name="Google Shape;406;p76"/>
          <p:cNvPicPr preferRelativeResize="0"/>
          <p:nvPr/>
        </p:nvPicPr>
        <p:blipFill>
          <a:blip r:embed="rId3">
            <a:alphaModFix/>
          </a:blip>
          <a:stretch>
            <a:fillRect/>
          </a:stretch>
        </p:blipFill>
        <p:spPr>
          <a:xfrm>
            <a:off x="1096975" y="673625"/>
            <a:ext cx="7172878" cy="46449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src/actions/index.js</a:t>
            </a:r>
            <a:endParaRPr/>
          </a:p>
        </p:txBody>
      </p:sp>
      <p:pic>
        <p:nvPicPr>
          <p:cNvPr id="412" name="Google Shape;412;p77"/>
          <p:cNvPicPr preferRelativeResize="0"/>
          <p:nvPr/>
        </p:nvPicPr>
        <p:blipFill>
          <a:blip r:embed="rId3">
            <a:alphaModFix/>
          </a:blip>
          <a:stretch>
            <a:fillRect/>
          </a:stretch>
        </p:blipFill>
        <p:spPr>
          <a:xfrm>
            <a:off x="477300" y="1017725"/>
            <a:ext cx="8173051" cy="3820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src/actions/actionsTypes.js</a:t>
            </a:r>
            <a:endParaRPr/>
          </a:p>
        </p:txBody>
      </p:sp>
      <p:pic>
        <p:nvPicPr>
          <p:cNvPr id="418" name="Google Shape;418;p78"/>
          <p:cNvPicPr preferRelativeResize="0"/>
          <p:nvPr/>
        </p:nvPicPr>
        <p:blipFill>
          <a:blip r:embed="rId3">
            <a:alphaModFix/>
          </a:blip>
          <a:stretch>
            <a:fillRect/>
          </a:stretch>
        </p:blipFill>
        <p:spPr>
          <a:xfrm>
            <a:off x="152400" y="1474925"/>
            <a:ext cx="8839205" cy="276646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Alterar em src/actions/index.js e src/reducers/clickReducer.js</a:t>
            </a:r>
            <a:endParaRPr/>
          </a:p>
        </p:txBody>
      </p:sp>
      <p:pic>
        <p:nvPicPr>
          <p:cNvPr id="424" name="Google Shape;424;p79"/>
          <p:cNvPicPr preferRelativeResize="0"/>
          <p:nvPr/>
        </p:nvPicPr>
        <p:blipFill>
          <a:blip r:embed="rId3">
            <a:alphaModFix/>
          </a:blip>
          <a:stretch>
            <a:fillRect/>
          </a:stretch>
        </p:blipFill>
        <p:spPr>
          <a:xfrm>
            <a:off x="152400" y="1474925"/>
            <a:ext cx="8839205" cy="2766469"/>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8"/>
        <p:cNvGrpSpPr/>
        <p:nvPr/>
      </p:nvGrpSpPr>
      <p:grpSpPr>
        <a:xfrm>
          <a:off x="0" y="0"/>
          <a:ext cx="0" cy="0"/>
          <a:chOff x="0" y="0"/>
          <a:chExt cx="0" cy="0"/>
        </a:xfrm>
      </p:grpSpPr>
      <p:sp>
        <p:nvSpPr>
          <p:cNvPr id="429" name="Google Shape;429;p8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index.js</a:t>
            </a:r>
            <a:endParaRPr/>
          </a:p>
        </p:txBody>
      </p:sp>
      <p:pic>
        <p:nvPicPr>
          <p:cNvPr id="430" name="Google Shape;430;p80"/>
          <p:cNvPicPr preferRelativeResize="0"/>
          <p:nvPr/>
        </p:nvPicPr>
        <p:blipFill>
          <a:blip r:embed="rId3">
            <a:alphaModFix/>
          </a:blip>
          <a:stretch>
            <a:fillRect/>
          </a:stretch>
        </p:blipFill>
        <p:spPr>
          <a:xfrm>
            <a:off x="-392775" y="-249613"/>
            <a:ext cx="10098297" cy="564272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pt-BR"/>
              <a:t>conectar o App.js com a store</a:t>
            </a:r>
            <a:endParaRPr/>
          </a:p>
        </p:txBody>
      </p:sp>
      <p:pic>
        <p:nvPicPr>
          <p:cNvPr id="436" name="Google Shape;436;p81"/>
          <p:cNvPicPr preferRelativeResize="0"/>
          <p:nvPr/>
        </p:nvPicPr>
        <p:blipFill>
          <a:blip r:embed="rId3">
            <a:alphaModFix/>
          </a:blip>
          <a:stretch>
            <a:fillRect/>
          </a:stretch>
        </p:blipFill>
        <p:spPr>
          <a:xfrm>
            <a:off x="600675" y="1087550"/>
            <a:ext cx="7804231" cy="3820975"/>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pic>
        <p:nvPicPr>
          <p:cNvPr id="441" name="Google Shape;441;p82"/>
          <p:cNvPicPr preferRelativeResize="0"/>
          <p:nvPr/>
        </p:nvPicPr>
        <p:blipFill>
          <a:blip r:embed="rId3">
            <a:alphaModFix/>
          </a:blip>
          <a:stretch>
            <a:fillRect/>
          </a:stretch>
        </p:blipFill>
        <p:spPr>
          <a:xfrm>
            <a:off x="1211925" y="-217850"/>
            <a:ext cx="6255724" cy="55791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30"/>
          <p:cNvPicPr preferRelativeResize="0"/>
          <p:nvPr/>
        </p:nvPicPr>
        <p:blipFill>
          <a:blip r:embed="rId3">
            <a:alphaModFix/>
          </a:blip>
          <a:stretch>
            <a:fillRect/>
          </a:stretch>
        </p:blipFill>
        <p:spPr>
          <a:xfrm>
            <a:off x="-61700" y="-96144"/>
            <a:ext cx="4596599" cy="5335790"/>
          </a:xfrm>
          <a:prstGeom prst="rect">
            <a:avLst/>
          </a:prstGeom>
          <a:noFill/>
          <a:ln>
            <a:noFill/>
          </a:ln>
        </p:spPr>
      </p:pic>
      <p:pic>
        <p:nvPicPr>
          <p:cNvPr id="129" name="Google Shape;129;p30"/>
          <p:cNvPicPr preferRelativeResize="0"/>
          <p:nvPr/>
        </p:nvPicPr>
        <p:blipFill>
          <a:blip r:embed="rId4">
            <a:alphaModFix/>
          </a:blip>
          <a:stretch>
            <a:fillRect/>
          </a:stretch>
        </p:blipFill>
        <p:spPr>
          <a:xfrm>
            <a:off x="4176275" y="-175975"/>
            <a:ext cx="5022450" cy="555497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31"/>
          <p:cNvSpPr txBox="1">
            <a:spLocks noGrp="1"/>
          </p:cNvSpPr>
          <p:nvPr>
            <p:ph type="body" idx="1"/>
          </p:nvPr>
        </p:nvSpPr>
        <p:spPr>
          <a:xfrm>
            <a:off x="264400" y="4860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BR" sz="1800"/>
              <a:t>A parte lógica dos componentes são similares</a:t>
            </a:r>
            <a:endParaRPr sz="1800"/>
          </a:p>
          <a:p>
            <a:pPr marL="457200" lvl="0" indent="-342900" algn="l" rtl="0">
              <a:spcBef>
                <a:spcPts val="0"/>
              </a:spcBef>
              <a:spcAft>
                <a:spcPts val="0"/>
              </a:spcAft>
              <a:buClr>
                <a:srgbClr val="25BCC6"/>
              </a:buClr>
              <a:buSzPts val="1800"/>
              <a:buChar char="❏"/>
            </a:pPr>
            <a:r>
              <a:rPr lang="pt-BR" sz="1800">
                <a:solidFill>
                  <a:srgbClr val="25BCC6"/>
                </a:solidFill>
              </a:rPr>
              <a:t>Mesmo padrão de subscrever-se a DataSource e chamar setState</a:t>
            </a:r>
            <a:endParaRPr sz="1800">
              <a:solidFill>
                <a:srgbClr val="25BCC6"/>
              </a:solidFill>
            </a:endParaRPr>
          </a:p>
          <a:p>
            <a:pPr marL="457200" lvl="0" indent="-342900" algn="l" rtl="0">
              <a:spcBef>
                <a:spcPts val="0"/>
              </a:spcBef>
              <a:spcAft>
                <a:spcPts val="0"/>
              </a:spcAft>
              <a:buClr>
                <a:srgbClr val="25BCC6"/>
              </a:buClr>
              <a:buSzPts val="1800"/>
              <a:buChar char="❏"/>
            </a:pPr>
            <a:r>
              <a:rPr lang="pt-BR" sz="1800">
                <a:solidFill>
                  <a:srgbClr val="25BCC6"/>
                </a:solidFill>
              </a:rPr>
              <a:t>Esse mesmo padrão, em uma aplicação grande, pode se repetir várias vezes</a:t>
            </a:r>
            <a:endParaRPr sz="1800">
              <a:solidFill>
                <a:srgbClr val="25BCC6"/>
              </a:solidFill>
            </a:endParaRPr>
          </a:p>
          <a:p>
            <a:pPr marL="0" lvl="0" indent="0" algn="l" rtl="0">
              <a:spcBef>
                <a:spcPts val="1600"/>
              </a:spcBef>
              <a:spcAft>
                <a:spcPts val="0"/>
              </a:spcAft>
              <a:buNone/>
            </a:pPr>
            <a:endParaRPr sz="1800">
              <a:solidFill>
                <a:srgbClr val="25BCC6"/>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32"/>
          <p:cNvSpPr txBox="1">
            <a:spLocks noGrp="1"/>
          </p:cNvSpPr>
          <p:nvPr>
            <p:ph type="body" idx="1"/>
          </p:nvPr>
        </p:nvSpPr>
        <p:spPr>
          <a:xfrm>
            <a:off x="264400" y="4860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pt-BR" sz="1800"/>
              <a:t>A parte lógica dos componentes são similares</a:t>
            </a:r>
            <a:endParaRPr sz="1800"/>
          </a:p>
          <a:p>
            <a:pPr marL="457200" lvl="0" indent="-342900" algn="l" rtl="0">
              <a:spcBef>
                <a:spcPts val="0"/>
              </a:spcBef>
              <a:spcAft>
                <a:spcPts val="0"/>
              </a:spcAft>
              <a:buClr>
                <a:srgbClr val="25BCC6"/>
              </a:buClr>
              <a:buSzPts val="1800"/>
              <a:buChar char="❏"/>
            </a:pPr>
            <a:r>
              <a:rPr lang="pt-BR" sz="1800">
                <a:solidFill>
                  <a:srgbClr val="25BCC6"/>
                </a:solidFill>
              </a:rPr>
              <a:t>Mesmo padrão de subscrever-se a DataSource e chamar setState</a:t>
            </a:r>
            <a:endParaRPr sz="1800">
              <a:solidFill>
                <a:srgbClr val="25BCC6"/>
              </a:solidFill>
            </a:endParaRPr>
          </a:p>
          <a:p>
            <a:pPr marL="457200" lvl="0" indent="-342900" algn="l" rtl="0">
              <a:spcBef>
                <a:spcPts val="0"/>
              </a:spcBef>
              <a:spcAft>
                <a:spcPts val="0"/>
              </a:spcAft>
              <a:buClr>
                <a:srgbClr val="25BCC6"/>
              </a:buClr>
              <a:buSzPts val="1800"/>
              <a:buChar char="❏"/>
            </a:pPr>
            <a:r>
              <a:rPr lang="pt-BR" sz="1800">
                <a:solidFill>
                  <a:srgbClr val="25BCC6"/>
                </a:solidFill>
              </a:rPr>
              <a:t>Esse mesmo padrão, em uma aplicação grande, pode se repetir várias vezes</a:t>
            </a:r>
            <a:endParaRPr sz="1800">
              <a:solidFill>
                <a:srgbClr val="25BCC6"/>
              </a:solidFill>
            </a:endParaRPr>
          </a:p>
          <a:p>
            <a:pPr marL="0" lvl="0" indent="0" algn="ctr" rtl="0">
              <a:spcBef>
                <a:spcPts val="1600"/>
              </a:spcBef>
              <a:spcAft>
                <a:spcPts val="0"/>
              </a:spcAft>
              <a:buNone/>
            </a:pPr>
            <a:r>
              <a:rPr lang="pt-BR" sz="1800">
                <a:solidFill>
                  <a:srgbClr val="25BCC6"/>
                </a:solidFill>
              </a:rPr>
              <a:t>Podemos isolar a parte lógica com HOCs</a:t>
            </a:r>
            <a:endParaRPr sz="1800">
              <a:solidFill>
                <a:srgbClr val="25BCC6"/>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pic>
        <p:nvPicPr>
          <p:cNvPr id="140" name="Google Shape;140;p32"/>
          <p:cNvPicPr preferRelativeResize="0"/>
          <p:nvPr/>
        </p:nvPicPr>
        <p:blipFill>
          <a:blip r:embed="rId3">
            <a:alphaModFix/>
          </a:blip>
          <a:stretch>
            <a:fillRect/>
          </a:stretch>
        </p:blipFill>
        <p:spPr>
          <a:xfrm>
            <a:off x="2731950" y="2851572"/>
            <a:ext cx="3585500" cy="20375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33"/>
          <p:cNvSpPr txBox="1">
            <a:spLocks noGrp="1"/>
          </p:cNvSpPr>
          <p:nvPr>
            <p:ph type="body" idx="1"/>
          </p:nvPr>
        </p:nvSpPr>
        <p:spPr>
          <a:xfrm>
            <a:off x="311700" y="3384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pt-BR"/>
              <a:t>vamos criar uma função que criar componentes e executa toda a lógica com DataSource</a:t>
            </a:r>
            <a:endParaRPr/>
          </a:p>
        </p:txBody>
      </p:sp>
      <p:pic>
        <p:nvPicPr>
          <p:cNvPr id="146" name="Google Shape;146;p33"/>
          <p:cNvPicPr preferRelativeResize="0"/>
          <p:nvPr/>
        </p:nvPicPr>
        <p:blipFill>
          <a:blip r:embed="rId3">
            <a:alphaModFix/>
          </a:blip>
          <a:stretch>
            <a:fillRect/>
          </a:stretch>
        </p:blipFill>
        <p:spPr>
          <a:xfrm>
            <a:off x="152400" y="757100"/>
            <a:ext cx="8635549" cy="4797524"/>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629</Words>
  <Application>Microsoft Office PowerPoint</Application>
  <PresentationFormat>Apresentação na tela (16:9)</PresentationFormat>
  <Paragraphs>86</Paragraphs>
  <Slides>58</Slides>
  <Notes>58</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58</vt:i4>
      </vt:variant>
    </vt:vector>
  </HeadingPairs>
  <TitlesOfParts>
    <vt:vector size="65" baseType="lpstr">
      <vt:lpstr>Courier New</vt:lpstr>
      <vt:lpstr>Fira Code</vt:lpstr>
      <vt:lpstr>Arial</vt:lpstr>
      <vt:lpstr>Montserrat</vt:lpstr>
      <vt:lpstr>Roboto</vt:lpstr>
      <vt:lpstr>Georgia</vt:lpstr>
      <vt:lpstr>Simple Light</vt:lpstr>
      <vt:lpstr>Apresentação do PowerPoint</vt:lpstr>
      <vt:lpstr>Aula #4 - Let's Context Everything</vt:lpstr>
      <vt:lpstr>{HOCs}</vt:lpstr>
      <vt:lpstr>o que são HOCs?</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onde encontrar HOCs?</vt:lpstr>
      <vt:lpstr>{fragments}</vt:lpstr>
      <vt:lpstr>o que são Fragments?</vt:lpstr>
      <vt:lpstr>por que precisamos disso?</vt:lpstr>
      <vt:lpstr>como usar?</vt:lpstr>
      <vt:lpstr>{context API}</vt:lpstr>
      <vt:lpstr>o que é Context API?</vt:lpstr>
      <vt:lpstr>Apresentação do PowerPoint</vt:lpstr>
      <vt:lpstr>Apresentação do PowerPoint</vt:lpstr>
      <vt:lpstr>como usar?</vt:lpstr>
      <vt:lpstr>como usar?</vt:lpstr>
      <vt:lpstr>como usar?</vt:lpstr>
      <vt:lpstr>Apresentação do PowerPoint</vt:lpstr>
      <vt:lpstr>{PropTypes}</vt:lpstr>
      <vt:lpstr>o que é?</vt:lpstr>
      <vt:lpstr>Apresentação do PowerPoint</vt:lpstr>
      <vt:lpstr>Apresentação do PowerPoint</vt:lpstr>
      <vt:lpstr>Apresentação do PowerPoint</vt:lpstr>
      <vt:lpstr>{componentes controlados e não controlados}</vt:lpstr>
      <vt:lpstr>o que são?</vt:lpstr>
      <vt:lpstr>componentes não controlados</vt:lpstr>
      <vt:lpstr>componentes não controlados</vt:lpstr>
      <vt:lpstr>componentes controlados</vt:lpstr>
      <vt:lpstr>Apresentação do PowerPoint</vt:lpstr>
      <vt:lpstr>qual eu uso?</vt:lpstr>
      <vt:lpstr>{Redux}</vt:lpstr>
      <vt:lpstr>o que é Redux?</vt:lpstr>
      <vt:lpstr>Apresentação do PowerPoint</vt:lpstr>
      <vt:lpstr>Apresentação do PowerPoint</vt:lpstr>
      <vt:lpstr>como usar?</vt:lpstr>
      <vt:lpstr>como usar?</vt:lpstr>
      <vt:lpstr>Apresentação do PowerPoint</vt:lpstr>
      <vt:lpstr>o que vamos fazer?</vt:lpstr>
      <vt:lpstr>App.js</vt:lpstr>
      <vt:lpstr>Apresentação do PowerPoint</vt:lpstr>
      <vt:lpstr>Instalar o Redux?</vt:lpstr>
      <vt:lpstr>src/store/Index.js</vt:lpstr>
      <vt:lpstr>src/reducers/index.js</vt:lpstr>
      <vt:lpstr>src/reducers/clickReducer.js</vt:lpstr>
      <vt:lpstr>src/actions/index.js</vt:lpstr>
      <vt:lpstr>src/actions/actionsTypes.js</vt:lpstr>
      <vt:lpstr>Alterar em src/actions/index.js e src/reducers/clickReducer.js</vt:lpstr>
      <vt:lpstr>index.js</vt:lpstr>
      <vt:lpstr>conectar o App.js com a store</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cp:lastModifiedBy>LETICIA CAMPOS DA SILVA</cp:lastModifiedBy>
  <cp:revision>1</cp:revision>
  <dcterms:modified xsi:type="dcterms:W3CDTF">2020-03-28T01:05:08Z</dcterms:modified>
</cp:coreProperties>
</file>